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16"/>
  </p:notesMasterIdLst>
  <p:sldIdLst>
    <p:sldId id="321" r:id="rId3"/>
    <p:sldId id="368" r:id="rId4"/>
    <p:sldId id="804" r:id="rId5"/>
    <p:sldId id="1614" r:id="rId6"/>
    <p:sldId id="1616" r:id="rId7"/>
    <p:sldId id="416" r:id="rId8"/>
    <p:sldId id="1615" r:id="rId9"/>
    <p:sldId id="1609" r:id="rId10"/>
    <p:sldId id="573" r:id="rId11"/>
    <p:sldId id="1611" r:id="rId12"/>
    <p:sldId id="1612" r:id="rId13"/>
    <p:sldId id="1613" r:id="rId14"/>
    <p:sldId id="336" r:id="rId1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ł Jabłoński" initials="MJ" lastIdx="2" clrIdx="0">
    <p:extLst>
      <p:ext uri="{19B8F6BF-5375-455C-9EA6-DF929625EA0E}">
        <p15:presenceInfo xmlns:p15="http://schemas.microsoft.com/office/powerpoint/2012/main" userId="S::michal.jablonski@tgpe.pl::a8cb7bce-7716-47a2-a58a-7a6ebdbe5ec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A94C4D-696C-432B-B55D-E239AB3431CE}" v="7" dt="2024-05-24T07:25:12.3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01" autoAdjust="0"/>
    <p:restoredTop sz="94660"/>
  </p:normalViewPr>
  <p:slideViewPr>
    <p:cSldViewPr snapToGrid="0">
      <p:cViewPr varScale="1">
        <p:scale>
          <a:sx n="89" d="100"/>
          <a:sy n="89" d="100"/>
        </p:scale>
        <p:origin x="96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835BCD-96F3-41EA-8E13-BB6FB529EEB0}" type="doc">
      <dgm:prSet loTypeId="urn:microsoft.com/office/officeart/2005/8/layout/hChevron3" loCatId="process" qsTypeId="urn:microsoft.com/office/officeart/2005/8/quickstyle/simple1" qsCatId="simple" csTypeId="urn:microsoft.com/office/officeart/2005/8/colors/accent2_2" csCatId="accent2" phldr="1"/>
      <dgm:spPr/>
    </dgm:pt>
    <dgm:pt modelId="{B0F561AF-9B20-4F79-BACE-A3015145B993}">
      <dgm:prSet phldrT="[Text]" custT="1"/>
      <dgm:spPr>
        <a:solidFill>
          <a:srgbClr val="0070C0"/>
        </a:solidFill>
      </dgm:spPr>
      <dgm:t>
        <a:bodyPr/>
        <a:lstStyle/>
        <a:p>
          <a:r>
            <a:rPr lang="en-IE" sz="2000" dirty="0"/>
            <a:t>2024</a:t>
          </a:r>
        </a:p>
      </dgm:t>
    </dgm:pt>
    <dgm:pt modelId="{9899A8BF-EAB5-4ADB-90E6-646203BDDDE2}" type="parTrans" cxnId="{AE283F5A-2340-4912-802B-A0909DEB8994}">
      <dgm:prSet/>
      <dgm:spPr/>
      <dgm:t>
        <a:bodyPr/>
        <a:lstStyle/>
        <a:p>
          <a:endParaRPr lang="en-IE" sz="1400"/>
        </a:p>
      </dgm:t>
    </dgm:pt>
    <dgm:pt modelId="{1F7D7B60-323C-4744-A581-AC0A688D8AEC}" type="sibTrans" cxnId="{AE283F5A-2340-4912-802B-A0909DEB8994}">
      <dgm:prSet/>
      <dgm:spPr/>
      <dgm:t>
        <a:bodyPr/>
        <a:lstStyle/>
        <a:p>
          <a:endParaRPr lang="en-IE" sz="1400"/>
        </a:p>
      </dgm:t>
    </dgm:pt>
    <dgm:pt modelId="{8BAAC55B-0330-4D42-A17F-2CD3881CA460}">
      <dgm:prSet phldrT="[Text]" custT="1"/>
      <dgm:spPr>
        <a:solidFill>
          <a:schemeClr val="bg2"/>
        </a:solidFill>
      </dgm:spPr>
      <dgm:t>
        <a:bodyPr/>
        <a:lstStyle/>
        <a:p>
          <a:r>
            <a:rPr lang="en-IE" sz="2000" dirty="0"/>
            <a:t>2025</a:t>
          </a:r>
        </a:p>
      </dgm:t>
    </dgm:pt>
    <dgm:pt modelId="{BEE08A68-DC55-4464-8ECB-B9959F3FF83B}" type="parTrans" cxnId="{4E360C56-894C-43D4-9943-36773CA34506}">
      <dgm:prSet/>
      <dgm:spPr/>
      <dgm:t>
        <a:bodyPr/>
        <a:lstStyle/>
        <a:p>
          <a:endParaRPr lang="en-IE" sz="1400"/>
        </a:p>
      </dgm:t>
    </dgm:pt>
    <dgm:pt modelId="{E50F83B2-B81A-4ED3-B438-80C2E718FC74}" type="sibTrans" cxnId="{4E360C56-894C-43D4-9943-36773CA34506}">
      <dgm:prSet/>
      <dgm:spPr/>
      <dgm:t>
        <a:bodyPr/>
        <a:lstStyle/>
        <a:p>
          <a:endParaRPr lang="en-IE" sz="1400"/>
        </a:p>
      </dgm:t>
    </dgm:pt>
    <dgm:pt modelId="{6CDAC25A-555C-452E-8F5E-F5BA3911BDBE}">
      <dgm:prSet phldrT="[Text]" custT="1"/>
      <dgm:spPr>
        <a:solidFill>
          <a:schemeClr val="bg2"/>
        </a:solidFill>
      </dgm:spPr>
      <dgm:t>
        <a:bodyPr/>
        <a:lstStyle/>
        <a:p>
          <a:r>
            <a:rPr lang="en-IE" sz="2000" dirty="0"/>
            <a:t>2026</a:t>
          </a:r>
        </a:p>
      </dgm:t>
    </dgm:pt>
    <dgm:pt modelId="{E66AE730-53C9-4FB5-9D41-E0D9829F8503}" type="parTrans" cxnId="{7E0773B2-494C-462C-A528-2DE38CFE2EC1}">
      <dgm:prSet/>
      <dgm:spPr/>
      <dgm:t>
        <a:bodyPr/>
        <a:lstStyle/>
        <a:p>
          <a:endParaRPr lang="en-IE" sz="1400"/>
        </a:p>
      </dgm:t>
    </dgm:pt>
    <dgm:pt modelId="{677D64A1-78B8-4464-A65D-3ED689BE0565}" type="sibTrans" cxnId="{7E0773B2-494C-462C-A528-2DE38CFE2EC1}">
      <dgm:prSet/>
      <dgm:spPr/>
      <dgm:t>
        <a:bodyPr/>
        <a:lstStyle/>
        <a:p>
          <a:endParaRPr lang="en-IE" sz="1400"/>
        </a:p>
      </dgm:t>
    </dgm:pt>
    <dgm:pt modelId="{7D382EFF-0FF4-46D4-8384-550AF6CDDB71}">
      <dgm:prSet phldrT="[Text]" custT="1"/>
      <dgm:spPr>
        <a:solidFill>
          <a:schemeClr val="bg2"/>
        </a:solidFill>
      </dgm:spPr>
      <dgm:t>
        <a:bodyPr/>
        <a:lstStyle/>
        <a:p>
          <a:r>
            <a:rPr lang="en-IE" sz="2000" dirty="0"/>
            <a:t>2027</a:t>
          </a:r>
        </a:p>
      </dgm:t>
    </dgm:pt>
    <dgm:pt modelId="{FCB72532-F60E-4C19-BA9E-D24E87867269}" type="parTrans" cxnId="{EBDD27A5-965E-4C78-881E-BFA63C48F027}">
      <dgm:prSet/>
      <dgm:spPr/>
      <dgm:t>
        <a:bodyPr/>
        <a:lstStyle/>
        <a:p>
          <a:endParaRPr lang="en-IE" sz="1400"/>
        </a:p>
      </dgm:t>
    </dgm:pt>
    <dgm:pt modelId="{5FF6C1EF-0401-45BA-B656-C3D52714074D}" type="sibTrans" cxnId="{EBDD27A5-965E-4C78-881E-BFA63C48F027}">
      <dgm:prSet/>
      <dgm:spPr/>
      <dgm:t>
        <a:bodyPr/>
        <a:lstStyle/>
        <a:p>
          <a:endParaRPr lang="en-IE" sz="1400"/>
        </a:p>
      </dgm:t>
    </dgm:pt>
    <dgm:pt modelId="{44BFD918-58AB-45AE-A4A8-772B15EA697D}">
      <dgm:prSet phldrT="[Text]" custT="1"/>
      <dgm:spPr>
        <a:solidFill>
          <a:schemeClr val="bg2"/>
        </a:solidFill>
      </dgm:spPr>
      <dgm:t>
        <a:bodyPr/>
        <a:lstStyle/>
        <a:p>
          <a:r>
            <a:rPr lang="en-IE" sz="2000" dirty="0"/>
            <a:t>2028</a:t>
          </a:r>
        </a:p>
      </dgm:t>
    </dgm:pt>
    <dgm:pt modelId="{8A3D6845-1B92-417B-A92B-BACC4EA9DC7F}" type="parTrans" cxnId="{65ECC126-B569-4A4D-BCD4-B8E5521D7CCB}">
      <dgm:prSet/>
      <dgm:spPr/>
      <dgm:t>
        <a:bodyPr/>
        <a:lstStyle/>
        <a:p>
          <a:endParaRPr lang="en-IE" sz="1400"/>
        </a:p>
      </dgm:t>
    </dgm:pt>
    <dgm:pt modelId="{529D2E85-8137-47B2-98E0-102C5911FEB3}" type="sibTrans" cxnId="{65ECC126-B569-4A4D-BCD4-B8E5521D7CCB}">
      <dgm:prSet/>
      <dgm:spPr/>
      <dgm:t>
        <a:bodyPr/>
        <a:lstStyle/>
        <a:p>
          <a:endParaRPr lang="en-IE" sz="1400"/>
        </a:p>
      </dgm:t>
    </dgm:pt>
    <dgm:pt modelId="{E48766E6-A4D5-4B57-8FDF-B1BB5E005DFB}">
      <dgm:prSet phldrT="[Text]" custT="1"/>
      <dgm:spPr>
        <a:solidFill>
          <a:schemeClr val="bg2"/>
        </a:solidFill>
      </dgm:spPr>
      <dgm:t>
        <a:bodyPr/>
        <a:lstStyle/>
        <a:p>
          <a:r>
            <a:rPr lang="en-IE" sz="2000" dirty="0"/>
            <a:t>2029</a:t>
          </a:r>
        </a:p>
      </dgm:t>
    </dgm:pt>
    <dgm:pt modelId="{E58B3348-DADE-44F7-9947-1D219D3A95B2}" type="parTrans" cxnId="{80C802EC-1C7F-4971-9A6B-6B1ABBBA0E14}">
      <dgm:prSet/>
      <dgm:spPr/>
      <dgm:t>
        <a:bodyPr/>
        <a:lstStyle/>
        <a:p>
          <a:endParaRPr lang="en-IE" sz="1400"/>
        </a:p>
      </dgm:t>
    </dgm:pt>
    <dgm:pt modelId="{1D0938D4-7C30-4CE3-BC26-855E901B29C3}" type="sibTrans" cxnId="{80C802EC-1C7F-4971-9A6B-6B1ABBBA0E14}">
      <dgm:prSet/>
      <dgm:spPr/>
      <dgm:t>
        <a:bodyPr/>
        <a:lstStyle/>
        <a:p>
          <a:endParaRPr lang="en-IE" sz="1400"/>
        </a:p>
      </dgm:t>
    </dgm:pt>
    <dgm:pt modelId="{C6A3F0F6-5491-4C30-BEF3-1ED74D7AC45D}">
      <dgm:prSet phldrT="[Text]" custT="1"/>
      <dgm:spPr>
        <a:solidFill>
          <a:schemeClr val="bg2"/>
        </a:solidFill>
      </dgm:spPr>
      <dgm:t>
        <a:bodyPr/>
        <a:lstStyle/>
        <a:p>
          <a:r>
            <a:rPr lang="en-IE" sz="2000" dirty="0"/>
            <a:t>2030</a:t>
          </a:r>
        </a:p>
      </dgm:t>
    </dgm:pt>
    <dgm:pt modelId="{C7952F51-C06B-4F56-967B-6EDD91D7FBE9}" type="parTrans" cxnId="{470B2B0B-998B-4C6B-80E5-D6C0F2C64904}">
      <dgm:prSet/>
      <dgm:spPr/>
      <dgm:t>
        <a:bodyPr/>
        <a:lstStyle/>
        <a:p>
          <a:endParaRPr lang="en-IE" sz="1400"/>
        </a:p>
      </dgm:t>
    </dgm:pt>
    <dgm:pt modelId="{EDA29159-7BAC-40E4-BB7E-11BEBB48967F}" type="sibTrans" cxnId="{470B2B0B-998B-4C6B-80E5-D6C0F2C64904}">
      <dgm:prSet/>
      <dgm:spPr/>
      <dgm:t>
        <a:bodyPr/>
        <a:lstStyle/>
        <a:p>
          <a:endParaRPr lang="en-IE" sz="1400"/>
        </a:p>
      </dgm:t>
    </dgm:pt>
    <dgm:pt modelId="{FE2B8224-74B1-4422-8C0A-AA347691194F}" type="pres">
      <dgm:prSet presAssocID="{1B835BCD-96F3-41EA-8E13-BB6FB529EEB0}" presName="Name0" presStyleCnt="0">
        <dgm:presLayoutVars>
          <dgm:dir/>
          <dgm:resizeHandles val="exact"/>
        </dgm:presLayoutVars>
      </dgm:prSet>
      <dgm:spPr/>
    </dgm:pt>
    <dgm:pt modelId="{66006AFE-3653-4737-BEA4-A09C27640FC3}" type="pres">
      <dgm:prSet presAssocID="{B0F561AF-9B20-4F79-BACE-A3015145B993}" presName="parTxOnly" presStyleLbl="node1" presStyleIdx="0" presStyleCnt="7">
        <dgm:presLayoutVars>
          <dgm:bulletEnabled val="1"/>
        </dgm:presLayoutVars>
      </dgm:prSet>
      <dgm:spPr/>
    </dgm:pt>
    <dgm:pt modelId="{CF2354BE-3F33-4095-B722-61E60D15891B}" type="pres">
      <dgm:prSet presAssocID="{1F7D7B60-323C-4744-A581-AC0A688D8AEC}" presName="parSpace" presStyleCnt="0"/>
      <dgm:spPr/>
    </dgm:pt>
    <dgm:pt modelId="{A753C1A0-0F27-4AE6-B7A7-B83CDC00DB48}" type="pres">
      <dgm:prSet presAssocID="{8BAAC55B-0330-4D42-A17F-2CD3881CA460}" presName="parTxOnly" presStyleLbl="node1" presStyleIdx="1" presStyleCnt="7">
        <dgm:presLayoutVars>
          <dgm:bulletEnabled val="1"/>
        </dgm:presLayoutVars>
      </dgm:prSet>
      <dgm:spPr/>
    </dgm:pt>
    <dgm:pt modelId="{4F209064-EBA9-44A5-A51E-0E1BD712070F}" type="pres">
      <dgm:prSet presAssocID="{E50F83B2-B81A-4ED3-B438-80C2E718FC74}" presName="parSpace" presStyleCnt="0"/>
      <dgm:spPr/>
    </dgm:pt>
    <dgm:pt modelId="{162F0093-3F21-46BC-B7BB-695409727ED0}" type="pres">
      <dgm:prSet presAssocID="{6CDAC25A-555C-452E-8F5E-F5BA3911BDBE}" presName="parTxOnly" presStyleLbl="node1" presStyleIdx="2" presStyleCnt="7">
        <dgm:presLayoutVars>
          <dgm:bulletEnabled val="1"/>
        </dgm:presLayoutVars>
      </dgm:prSet>
      <dgm:spPr/>
    </dgm:pt>
    <dgm:pt modelId="{1279EAEC-5326-4AA4-8360-0372B71FEB8B}" type="pres">
      <dgm:prSet presAssocID="{677D64A1-78B8-4464-A65D-3ED689BE0565}" presName="parSpace" presStyleCnt="0"/>
      <dgm:spPr/>
    </dgm:pt>
    <dgm:pt modelId="{BD68FF51-75B2-468B-9D5A-514224273D9F}" type="pres">
      <dgm:prSet presAssocID="{7D382EFF-0FF4-46D4-8384-550AF6CDDB71}" presName="parTxOnly" presStyleLbl="node1" presStyleIdx="3" presStyleCnt="7">
        <dgm:presLayoutVars>
          <dgm:bulletEnabled val="1"/>
        </dgm:presLayoutVars>
      </dgm:prSet>
      <dgm:spPr/>
    </dgm:pt>
    <dgm:pt modelId="{B9A8ACF5-D1BD-47A9-B7B6-3E4AD0F452D7}" type="pres">
      <dgm:prSet presAssocID="{5FF6C1EF-0401-45BA-B656-C3D52714074D}" presName="parSpace" presStyleCnt="0"/>
      <dgm:spPr/>
    </dgm:pt>
    <dgm:pt modelId="{34F1CF81-E1E4-4606-B4EE-93AC6AFA59A0}" type="pres">
      <dgm:prSet presAssocID="{44BFD918-58AB-45AE-A4A8-772B15EA697D}" presName="parTxOnly" presStyleLbl="node1" presStyleIdx="4" presStyleCnt="7">
        <dgm:presLayoutVars>
          <dgm:bulletEnabled val="1"/>
        </dgm:presLayoutVars>
      </dgm:prSet>
      <dgm:spPr/>
    </dgm:pt>
    <dgm:pt modelId="{787DE469-C133-46A8-9CC8-9ACE1D04C0C7}" type="pres">
      <dgm:prSet presAssocID="{529D2E85-8137-47B2-98E0-102C5911FEB3}" presName="parSpace" presStyleCnt="0"/>
      <dgm:spPr/>
    </dgm:pt>
    <dgm:pt modelId="{31537AAF-9C06-4A03-92CB-CAA666EF00DC}" type="pres">
      <dgm:prSet presAssocID="{E48766E6-A4D5-4B57-8FDF-B1BB5E005DFB}" presName="parTxOnly" presStyleLbl="node1" presStyleIdx="5" presStyleCnt="7">
        <dgm:presLayoutVars>
          <dgm:bulletEnabled val="1"/>
        </dgm:presLayoutVars>
      </dgm:prSet>
      <dgm:spPr/>
    </dgm:pt>
    <dgm:pt modelId="{28F4A2D6-FC0F-4208-B095-6701F4723431}" type="pres">
      <dgm:prSet presAssocID="{1D0938D4-7C30-4CE3-BC26-855E901B29C3}" presName="parSpace" presStyleCnt="0"/>
      <dgm:spPr/>
    </dgm:pt>
    <dgm:pt modelId="{FAD1F85D-4322-4E53-9F3F-2629B3213813}" type="pres">
      <dgm:prSet presAssocID="{C6A3F0F6-5491-4C30-BEF3-1ED74D7AC45D}" presName="parTxOnly" presStyleLbl="node1" presStyleIdx="6" presStyleCnt="7">
        <dgm:presLayoutVars>
          <dgm:bulletEnabled val="1"/>
        </dgm:presLayoutVars>
      </dgm:prSet>
      <dgm:spPr/>
    </dgm:pt>
  </dgm:ptLst>
  <dgm:cxnLst>
    <dgm:cxn modelId="{470B2B0B-998B-4C6B-80E5-D6C0F2C64904}" srcId="{1B835BCD-96F3-41EA-8E13-BB6FB529EEB0}" destId="{C6A3F0F6-5491-4C30-BEF3-1ED74D7AC45D}" srcOrd="6" destOrd="0" parTransId="{C7952F51-C06B-4F56-967B-6EDD91D7FBE9}" sibTransId="{EDA29159-7BAC-40E4-BB7E-11BEBB48967F}"/>
    <dgm:cxn modelId="{2AA07F15-C149-46A7-A889-743FD145E0F6}" type="presOf" srcId="{8BAAC55B-0330-4D42-A17F-2CD3881CA460}" destId="{A753C1A0-0F27-4AE6-B7A7-B83CDC00DB48}" srcOrd="0" destOrd="0" presId="urn:microsoft.com/office/officeart/2005/8/layout/hChevron3"/>
    <dgm:cxn modelId="{65ECC126-B569-4A4D-BCD4-B8E5521D7CCB}" srcId="{1B835BCD-96F3-41EA-8E13-BB6FB529EEB0}" destId="{44BFD918-58AB-45AE-A4A8-772B15EA697D}" srcOrd="4" destOrd="0" parTransId="{8A3D6845-1B92-417B-A92B-BACC4EA9DC7F}" sibTransId="{529D2E85-8137-47B2-98E0-102C5911FEB3}"/>
    <dgm:cxn modelId="{D0F7746F-CE71-4841-AE6C-B59B66CB5757}" type="presOf" srcId="{7D382EFF-0FF4-46D4-8384-550AF6CDDB71}" destId="{BD68FF51-75B2-468B-9D5A-514224273D9F}" srcOrd="0" destOrd="0" presId="urn:microsoft.com/office/officeart/2005/8/layout/hChevron3"/>
    <dgm:cxn modelId="{4E360C56-894C-43D4-9943-36773CA34506}" srcId="{1B835BCD-96F3-41EA-8E13-BB6FB529EEB0}" destId="{8BAAC55B-0330-4D42-A17F-2CD3881CA460}" srcOrd="1" destOrd="0" parTransId="{BEE08A68-DC55-4464-8ECB-B9959F3FF83B}" sibTransId="{E50F83B2-B81A-4ED3-B438-80C2E718FC74}"/>
    <dgm:cxn modelId="{AE283F5A-2340-4912-802B-A0909DEB8994}" srcId="{1B835BCD-96F3-41EA-8E13-BB6FB529EEB0}" destId="{B0F561AF-9B20-4F79-BACE-A3015145B993}" srcOrd="0" destOrd="0" parTransId="{9899A8BF-EAB5-4ADB-90E6-646203BDDDE2}" sibTransId="{1F7D7B60-323C-4744-A581-AC0A688D8AEC}"/>
    <dgm:cxn modelId="{EBDD27A5-965E-4C78-881E-BFA63C48F027}" srcId="{1B835BCD-96F3-41EA-8E13-BB6FB529EEB0}" destId="{7D382EFF-0FF4-46D4-8384-550AF6CDDB71}" srcOrd="3" destOrd="0" parTransId="{FCB72532-F60E-4C19-BA9E-D24E87867269}" sibTransId="{5FF6C1EF-0401-45BA-B656-C3D52714074D}"/>
    <dgm:cxn modelId="{7E0773B2-494C-462C-A528-2DE38CFE2EC1}" srcId="{1B835BCD-96F3-41EA-8E13-BB6FB529EEB0}" destId="{6CDAC25A-555C-452E-8F5E-F5BA3911BDBE}" srcOrd="2" destOrd="0" parTransId="{E66AE730-53C9-4FB5-9D41-E0D9829F8503}" sibTransId="{677D64A1-78B8-4464-A65D-3ED689BE0565}"/>
    <dgm:cxn modelId="{4EABA6C6-2260-420C-AEE5-9358C4E31135}" type="presOf" srcId="{44BFD918-58AB-45AE-A4A8-772B15EA697D}" destId="{34F1CF81-E1E4-4606-B4EE-93AC6AFA59A0}" srcOrd="0" destOrd="0" presId="urn:microsoft.com/office/officeart/2005/8/layout/hChevron3"/>
    <dgm:cxn modelId="{2D98F3D1-8B54-4C6A-9A1A-8FE7D976CA88}" type="presOf" srcId="{6CDAC25A-555C-452E-8F5E-F5BA3911BDBE}" destId="{162F0093-3F21-46BC-B7BB-695409727ED0}" srcOrd="0" destOrd="0" presId="urn:microsoft.com/office/officeart/2005/8/layout/hChevron3"/>
    <dgm:cxn modelId="{F094BCD7-C579-4DA2-8CDE-1D798125C5EE}" type="presOf" srcId="{1B835BCD-96F3-41EA-8E13-BB6FB529EEB0}" destId="{FE2B8224-74B1-4422-8C0A-AA347691194F}" srcOrd="0" destOrd="0" presId="urn:microsoft.com/office/officeart/2005/8/layout/hChevron3"/>
    <dgm:cxn modelId="{864AC9DA-5CB7-4E3C-967B-D932F10DE3C9}" type="presOf" srcId="{B0F561AF-9B20-4F79-BACE-A3015145B993}" destId="{66006AFE-3653-4737-BEA4-A09C27640FC3}" srcOrd="0" destOrd="0" presId="urn:microsoft.com/office/officeart/2005/8/layout/hChevron3"/>
    <dgm:cxn modelId="{8F8A04E3-8677-4C73-9843-EF05CD79ACAE}" type="presOf" srcId="{E48766E6-A4D5-4B57-8FDF-B1BB5E005DFB}" destId="{31537AAF-9C06-4A03-92CB-CAA666EF00DC}" srcOrd="0" destOrd="0" presId="urn:microsoft.com/office/officeart/2005/8/layout/hChevron3"/>
    <dgm:cxn modelId="{80C802EC-1C7F-4971-9A6B-6B1ABBBA0E14}" srcId="{1B835BCD-96F3-41EA-8E13-BB6FB529EEB0}" destId="{E48766E6-A4D5-4B57-8FDF-B1BB5E005DFB}" srcOrd="5" destOrd="0" parTransId="{E58B3348-DADE-44F7-9947-1D219D3A95B2}" sibTransId="{1D0938D4-7C30-4CE3-BC26-855E901B29C3}"/>
    <dgm:cxn modelId="{4816FDF3-D0DA-461E-B0EC-B790EC296F37}" type="presOf" srcId="{C6A3F0F6-5491-4C30-BEF3-1ED74D7AC45D}" destId="{FAD1F85D-4322-4E53-9F3F-2629B3213813}" srcOrd="0" destOrd="0" presId="urn:microsoft.com/office/officeart/2005/8/layout/hChevron3"/>
    <dgm:cxn modelId="{AB7B43C3-C7A0-4990-8891-766EA231C9E4}" type="presParOf" srcId="{FE2B8224-74B1-4422-8C0A-AA347691194F}" destId="{66006AFE-3653-4737-BEA4-A09C27640FC3}" srcOrd="0" destOrd="0" presId="urn:microsoft.com/office/officeart/2005/8/layout/hChevron3"/>
    <dgm:cxn modelId="{27C8FFA8-8175-4603-B13E-FB6E90F3E0C2}" type="presParOf" srcId="{FE2B8224-74B1-4422-8C0A-AA347691194F}" destId="{CF2354BE-3F33-4095-B722-61E60D15891B}" srcOrd="1" destOrd="0" presId="urn:microsoft.com/office/officeart/2005/8/layout/hChevron3"/>
    <dgm:cxn modelId="{0C2AE079-6C8A-4024-AFA3-D31B17E142E8}" type="presParOf" srcId="{FE2B8224-74B1-4422-8C0A-AA347691194F}" destId="{A753C1A0-0F27-4AE6-B7A7-B83CDC00DB48}" srcOrd="2" destOrd="0" presId="urn:microsoft.com/office/officeart/2005/8/layout/hChevron3"/>
    <dgm:cxn modelId="{658449B8-A4B5-4529-8448-56DBA493E56B}" type="presParOf" srcId="{FE2B8224-74B1-4422-8C0A-AA347691194F}" destId="{4F209064-EBA9-44A5-A51E-0E1BD712070F}" srcOrd="3" destOrd="0" presId="urn:microsoft.com/office/officeart/2005/8/layout/hChevron3"/>
    <dgm:cxn modelId="{615FBB31-0559-4BA6-A1DF-37C1D6562E53}" type="presParOf" srcId="{FE2B8224-74B1-4422-8C0A-AA347691194F}" destId="{162F0093-3F21-46BC-B7BB-695409727ED0}" srcOrd="4" destOrd="0" presId="urn:microsoft.com/office/officeart/2005/8/layout/hChevron3"/>
    <dgm:cxn modelId="{614C9398-0DCE-4D0B-853D-BE928C668AD0}" type="presParOf" srcId="{FE2B8224-74B1-4422-8C0A-AA347691194F}" destId="{1279EAEC-5326-4AA4-8360-0372B71FEB8B}" srcOrd="5" destOrd="0" presId="urn:microsoft.com/office/officeart/2005/8/layout/hChevron3"/>
    <dgm:cxn modelId="{534175B5-5CEC-4AC2-9BC0-6CA85DC296A4}" type="presParOf" srcId="{FE2B8224-74B1-4422-8C0A-AA347691194F}" destId="{BD68FF51-75B2-468B-9D5A-514224273D9F}" srcOrd="6" destOrd="0" presId="urn:microsoft.com/office/officeart/2005/8/layout/hChevron3"/>
    <dgm:cxn modelId="{B4A73162-BBED-41AE-90A5-0FADF36DC310}" type="presParOf" srcId="{FE2B8224-74B1-4422-8C0A-AA347691194F}" destId="{B9A8ACF5-D1BD-47A9-B7B6-3E4AD0F452D7}" srcOrd="7" destOrd="0" presId="urn:microsoft.com/office/officeart/2005/8/layout/hChevron3"/>
    <dgm:cxn modelId="{40F7535F-6F25-4C5C-8D5F-5C700A47BD00}" type="presParOf" srcId="{FE2B8224-74B1-4422-8C0A-AA347691194F}" destId="{34F1CF81-E1E4-4606-B4EE-93AC6AFA59A0}" srcOrd="8" destOrd="0" presId="urn:microsoft.com/office/officeart/2005/8/layout/hChevron3"/>
    <dgm:cxn modelId="{97688920-3EA8-4E76-81B2-45F0966329E9}" type="presParOf" srcId="{FE2B8224-74B1-4422-8C0A-AA347691194F}" destId="{787DE469-C133-46A8-9CC8-9ACE1D04C0C7}" srcOrd="9" destOrd="0" presId="urn:microsoft.com/office/officeart/2005/8/layout/hChevron3"/>
    <dgm:cxn modelId="{EA423C9B-74F6-4B3D-98DE-4225ACE62D4B}" type="presParOf" srcId="{FE2B8224-74B1-4422-8C0A-AA347691194F}" destId="{31537AAF-9C06-4A03-92CB-CAA666EF00DC}" srcOrd="10" destOrd="0" presId="urn:microsoft.com/office/officeart/2005/8/layout/hChevron3"/>
    <dgm:cxn modelId="{EF487732-5C2E-4EAC-8339-E7C9468B6C44}" type="presParOf" srcId="{FE2B8224-74B1-4422-8C0A-AA347691194F}" destId="{28F4A2D6-FC0F-4208-B095-6701F4723431}" srcOrd="11" destOrd="0" presId="urn:microsoft.com/office/officeart/2005/8/layout/hChevron3"/>
    <dgm:cxn modelId="{85ED262F-113F-4E5C-B0EA-F777AD838AC9}" type="presParOf" srcId="{FE2B8224-74B1-4422-8C0A-AA347691194F}" destId="{FAD1F85D-4322-4E53-9F3F-2629B3213813}" srcOrd="1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006AFE-3653-4737-BEA4-A09C27640FC3}">
      <dsp:nvSpPr>
        <dsp:cNvPr id="0" name=""/>
        <dsp:cNvSpPr/>
      </dsp:nvSpPr>
      <dsp:spPr>
        <a:xfrm>
          <a:off x="1401" y="0"/>
          <a:ext cx="1649627" cy="435433"/>
        </a:xfrm>
        <a:prstGeom prst="homePlate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2024</a:t>
          </a:r>
        </a:p>
      </dsp:txBody>
      <dsp:txXfrm>
        <a:off x="1401" y="0"/>
        <a:ext cx="1540769" cy="435433"/>
      </dsp:txXfrm>
    </dsp:sp>
    <dsp:sp modelId="{A753C1A0-0F27-4AE6-B7A7-B83CDC00DB48}">
      <dsp:nvSpPr>
        <dsp:cNvPr id="0" name=""/>
        <dsp:cNvSpPr/>
      </dsp:nvSpPr>
      <dsp:spPr>
        <a:xfrm>
          <a:off x="1321104" y="0"/>
          <a:ext cx="1649627" cy="435433"/>
        </a:xfrm>
        <a:prstGeom prst="chevron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2025</a:t>
          </a:r>
        </a:p>
      </dsp:txBody>
      <dsp:txXfrm>
        <a:off x="1538821" y="0"/>
        <a:ext cx="1214194" cy="435433"/>
      </dsp:txXfrm>
    </dsp:sp>
    <dsp:sp modelId="{162F0093-3F21-46BC-B7BB-695409727ED0}">
      <dsp:nvSpPr>
        <dsp:cNvPr id="0" name=""/>
        <dsp:cNvSpPr/>
      </dsp:nvSpPr>
      <dsp:spPr>
        <a:xfrm>
          <a:off x="2640806" y="0"/>
          <a:ext cx="1649627" cy="435433"/>
        </a:xfrm>
        <a:prstGeom prst="chevron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2026</a:t>
          </a:r>
        </a:p>
      </dsp:txBody>
      <dsp:txXfrm>
        <a:off x="2858523" y="0"/>
        <a:ext cx="1214194" cy="435433"/>
      </dsp:txXfrm>
    </dsp:sp>
    <dsp:sp modelId="{BD68FF51-75B2-468B-9D5A-514224273D9F}">
      <dsp:nvSpPr>
        <dsp:cNvPr id="0" name=""/>
        <dsp:cNvSpPr/>
      </dsp:nvSpPr>
      <dsp:spPr>
        <a:xfrm>
          <a:off x="3960508" y="0"/>
          <a:ext cx="1649627" cy="435433"/>
        </a:xfrm>
        <a:prstGeom prst="chevron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2027</a:t>
          </a:r>
        </a:p>
      </dsp:txBody>
      <dsp:txXfrm>
        <a:off x="4178225" y="0"/>
        <a:ext cx="1214194" cy="435433"/>
      </dsp:txXfrm>
    </dsp:sp>
    <dsp:sp modelId="{34F1CF81-E1E4-4606-B4EE-93AC6AFA59A0}">
      <dsp:nvSpPr>
        <dsp:cNvPr id="0" name=""/>
        <dsp:cNvSpPr/>
      </dsp:nvSpPr>
      <dsp:spPr>
        <a:xfrm>
          <a:off x="5280210" y="0"/>
          <a:ext cx="1649627" cy="435433"/>
        </a:xfrm>
        <a:prstGeom prst="chevron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2028</a:t>
          </a:r>
        </a:p>
      </dsp:txBody>
      <dsp:txXfrm>
        <a:off x="5497927" y="0"/>
        <a:ext cx="1214194" cy="435433"/>
      </dsp:txXfrm>
    </dsp:sp>
    <dsp:sp modelId="{31537AAF-9C06-4A03-92CB-CAA666EF00DC}">
      <dsp:nvSpPr>
        <dsp:cNvPr id="0" name=""/>
        <dsp:cNvSpPr/>
      </dsp:nvSpPr>
      <dsp:spPr>
        <a:xfrm>
          <a:off x="6599913" y="0"/>
          <a:ext cx="1649627" cy="435433"/>
        </a:xfrm>
        <a:prstGeom prst="chevron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2029</a:t>
          </a:r>
        </a:p>
      </dsp:txBody>
      <dsp:txXfrm>
        <a:off x="6817630" y="0"/>
        <a:ext cx="1214194" cy="435433"/>
      </dsp:txXfrm>
    </dsp:sp>
    <dsp:sp modelId="{FAD1F85D-4322-4E53-9F3F-2629B3213813}">
      <dsp:nvSpPr>
        <dsp:cNvPr id="0" name=""/>
        <dsp:cNvSpPr/>
      </dsp:nvSpPr>
      <dsp:spPr>
        <a:xfrm>
          <a:off x="7919615" y="0"/>
          <a:ext cx="1649627" cy="435433"/>
        </a:xfrm>
        <a:prstGeom prst="chevron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2030</a:t>
          </a:r>
        </a:p>
      </dsp:txBody>
      <dsp:txXfrm>
        <a:off x="8137332" y="0"/>
        <a:ext cx="1214194" cy="4354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E812D4-4B75-4DAA-A381-568D03C8BE8E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F8FBF-0C12-4CA2-AB86-AEA953B893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5083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59CF2995-AB43-4B7C-B8CD-9DC7C3692A9C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279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5BD184A-0DDA-A1FD-A16B-9F784D42A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BFBD2DD-19E5-F80F-EF0E-65016FA46D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0FF4C8E-602D-2B3C-23B2-A294FA818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62F0-60A9-4E70-A335-EA161235E7B6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DDF7101-92D7-7CEC-39EC-1A453BD89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C6ECA8A-CC09-8906-1EED-4010DED0A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29653-95C1-4A7A-93D4-CB838B25AA5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04895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72873B-0C04-84D2-278C-BCB5D7507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A8C2554-F8A4-4715-7006-CBDBED34BC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867469F-8424-CCEC-9A23-B9FC97A68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62F0-60A9-4E70-A335-EA161235E7B6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5A04D35-61B9-3D50-051F-504FADA84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589E379-9FAE-02D6-738B-5623ECBD8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29653-95C1-4A7A-93D4-CB838B25AA5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90286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1BBB527-F887-D815-B821-653CD9EC9C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9472C7A-16FC-7B5C-BE99-79B2770CE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A562D95-7DE9-ECD0-96A4-9E0C76974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62F0-60A9-4E70-A335-EA161235E7B6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461B0DF-11D2-E790-ED99-D265E785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B95E841-FFB9-D6A5-1989-EF50CDDFB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29653-95C1-4A7A-93D4-CB838B25AA5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705416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ogól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8400" y="196801"/>
            <a:ext cx="3984000" cy="900201"/>
          </a:xfrm>
          <a:prstGeom prst="rect">
            <a:avLst/>
          </a:prstGeom>
        </p:spPr>
      </p:pic>
      <p:sp>
        <p:nvSpPr>
          <p:cNvPr id="2" name="Prostokąt 1"/>
          <p:cNvSpPr/>
          <p:nvPr userDrawn="1"/>
        </p:nvSpPr>
        <p:spPr>
          <a:xfrm>
            <a:off x="672000" y="873600"/>
            <a:ext cx="7200000" cy="48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2E2D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/>
          </a:p>
        </p:txBody>
      </p:sp>
      <p:sp>
        <p:nvSpPr>
          <p:cNvPr id="5" name="Prostokąt 4"/>
          <p:cNvSpPr/>
          <p:nvPr userDrawn="1"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/>
          </a:p>
        </p:txBody>
      </p:sp>
      <p:sp>
        <p:nvSpPr>
          <p:cNvPr id="10" name="Symbol zastępczy zawartości 2"/>
          <p:cNvSpPr>
            <a:spLocks noGrp="1"/>
          </p:cNvSpPr>
          <p:nvPr>
            <p:ph sz="quarter" idx="14" hasCustomPrompt="1"/>
          </p:nvPr>
        </p:nvSpPr>
        <p:spPr>
          <a:xfrm>
            <a:off x="912000" y="249600"/>
            <a:ext cx="6960000" cy="624000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1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14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138124" y="6194987"/>
            <a:ext cx="443753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 b="1">
                <a:solidFill>
                  <a:srgbClr val="2E3192"/>
                </a:solidFill>
              </a:defRPr>
            </a:lvl1pPr>
          </a:lstStyle>
          <a:p>
            <a:fld id="{10828919-26D8-49F9-BED6-290AEDFCD9C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1" name="Symbol zastępczy zawartości 2"/>
          <p:cNvSpPr>
            <a:spLocks noGrp="1"/>
          </p:cNvSpPr>
          <p:nvPr>
            <p:ph sz="quarter" idx="13" hasCustomPrompt="1"/>
          </p:nvPr>
        </p:nvSpPr>
        <p:spPr>
          <a:xfrm>
            <a:off x="1057835" y="1186648"/>
            <a:ext cx="10800000" cy="5411376"/>
          </a:xfrm>
        </p:spPr>
        <p:txBody>
          <a:bodyPr anchor="t">
            <a:normAutofit/>
          </a:bodyPr>
          <a:lstStyle>
            <a:lvl1pPr marL="0" indent="0" algn="l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None/>
              <a:defRPr sz="1867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351868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drug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8400" y="196801"/>
            <a:ext cx="3984000" cy="900201"/>
          </a:xfrm>
          <a:prstGeom prst="rect">
            <a:avLst/>
          </a:prstGeom>
        </p:spPr>
      </p:pic>
      <p:sp>
        <p:nvSpPr>
          <p:cNvPr id="2" name="Prostokąt 1"/>
          <p:cNvSpPr/>
          <p:nvPr userDrawn="1"/>
        </p:nvSpPr>
        <p:spPr>
          <a:xfrm>
            <a:off x="672000" y="873600"/>
            <a:ext cx="7200000" cy="48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2E2D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/>
          </a:p>
        </p:txBody>
      </p:sp>
      <p:sp>
        <p:nvSpPr>
          <p:cNvPr id="5" name="Prostokąt 4"/>
          <p:cNvSpPr/>
          <p:nvPr userDrawn="1"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/>
          </a:p>
        </p:txBody>
      </p:sp>
      <p:sp>
        <p:nvSpPr>
          <p:cNvPr id="17" name="Symbol zastępczy zawartości 2"/>
          <p:cNvSpPr>
            <a:spLocks noGrp="1"/>
          </p:cNvSpPr>
          <p:nvPr>
            <p:ph sz="quarter" idx="13" hasCustomPrompt="1"/>
          </p:nvPr>
        </p:nvSpPr>
        <p:spPr>
          <a:xfrm>
            <a:off x="1057835" y="1186648"/>
            <a:ext cx="10800000" cy="5411376"/>
          </a:xfrm>
        </p:spPr>
        <p:txBody>
          <a:bodyPr anchor="t">
            <a:normAutofit/>
          </a:bodyPr>
          <a:lstStyle>
            <a:lvl1pPr marL="0" indent="0" algn="l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None/>
              <a:defRPr sz="1867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tekst</a:t>
            </a:r>
          </a:p>
        </p:txBody>
      </p:sp>
      <p:sp>
        <p:nvSpPr>
          <p:cNvPr id="18" name="Symbol zastępczy zawartości 2"/>
          <p:cNvSpPr>
            <a:spLocks noGrp="1"/>
          </p:cNvSpPr>
          <p:nvPr>
            <p:ph sz="quarter" idx="14" hasCustomPrompt="1"/>
          </p:nvPr>
        </p:nvSpPr>
        <p:spPr>
          <a:xfrm>
            <a:off x="912000" y="249600"/>
            <a:ext cx="6960000" cy="624000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1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20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138124" y="6194987"/>
            <a:ext cx="443753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 b="1">
                <a:solidFill>
                  <a:srgbClr val="2E3192"/>
                </a:solidFill>
              </a:defRPr>
            </a:lvl1pPr>
          </a:lstStyle>
          <a:p>
            <a:fld id="{10828919-26D8-49F9-BED6-290AEDFCD9C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1841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ytuł w środ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8400" y="196801"/>
            <a:ext cx="3984000" cy="900201"/>
          </a:xfrm>
          <a:prstGeom prst="rect">
            <a:avLst/>
          </a:prstGeom>
        </p:spPr>
      </p:pic>
      <p:sp>
        <p:nvSpPr>
          <p:cNvPr id="5" name="Prostokąt 4"/>
          <p:cNvSpPr/>
          <p:nvPr userDrawn="1"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/>
          </a:p>
        </p:txBody>
      </p:sp>
      <p:sp>
        <p:nvSpPr>
          <p:cNvPr id="9" name="Tytuł 6"/>
          <p:cNvSpPr>
            <a:spLocks noGrp="1"/>
          </p:cNvSpPr>
          <p:nvPr>
            <p:ph type="title" hasCustomPrompt="1"/>
          </p:nvPr>
        </p:nvSpPr>
        <p:spPr>
          <a:xfrm>
            <a:off x="838200" y="2070003"/>
            <a:ext cx="10515600" cy="1998452"/>
          </a:xfrm>
        </p:spPr>
        <p:txBody>
          <a:bodyPr/>
          <a:lstStyle>
            <a:lvl1pPr algn="ctr">
              <a:defRPr>
                <a:solidFill>
                  <a:srgbClr val="2E2D8B"/>
                </a:solidFill>
                <a:latin typeface="+mn-lt"/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12" name="Symbol zastępczy zawartości 8"/>
          <p:cNvSpPr>
            <a:spLocks noGrp="1"/>
          </p:cNvSpPr>
          <p:nvPr>
            <p:ph sz="quarter" idx="12" hasCustomPrompt="1"/>
          </p:nvPr>
        </p:nvSpPr>
        <p:spPr>
          <a:xfrm>
            <a:off x="8473800" y="6139451"/>
            <a:ext cx="2880000" cy="360000"/>
          </a:xfrm>
        </p:spPr>
        <p:txBody>
          <a:bodyPr>
            <a:normAutofit/>
          </a:bodyPr>
          <a:lstStyle>
            <a:lvl1pPr marL="0" indent="0" algn="r">
              <a:buNone/>
              <a:defRPr sz="2400" b="1" i="1" baseline="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13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1232648" y="6120000"/>
            <a:ext cx="2520000" cy="360000"/>
          </a:xfrm>
        </p:spPr>
        <p:txBody>
          <a:bodyPr/>
          <a:lstStyle>
            <a:lvl1pPr>
              <a:defRPr sz="1600" b="0" i="1">
                <a:solidFill>
                  <a:srgbClr val="2E319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8633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ostat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8400" y="196801"/>
            <a:ext cx="3984000" cy="900201"/>
          </a:xfrm>
          <a:prstGeom prst="rect">
            <a:avLst/>
          </a:prstGeom>
        </p:spPr>
      </p:pic>
      <p:sp>
        <p:nvSpPr>
          <p:cNvPr id="5" name="Symbol zastępczy zawartości 2"/>
          <p:cNvSpPr>
            <a:spLocks noGrp="1"/>
          </p:cNvSpPr>
          <p:nvPr>
            <p:ph sz="quarter" idx="13" hasCustomPrompt="1"/>
          </p:nvPr>
        </p:nvSpPr>
        <p:spPr>
          <a:xfrm>
            <a:off x="1776000" y="2746800"/>
            <a:ext cx="8640000" cy="1800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720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Wpisz: Dziękuję za uwagę!</a:t>
            </a:r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4001" y="1348800"/>
            <a:ext cx="6386791" cy="1440000"/>
          </a:xfrm>
          <a:prstGeom prst="rect">
            <a:avLst/>
          </a:prstGeom>
        </p:spPr>
      </p:pic>
      <p:sp>
        <p:nvSpPr>
          <p:cNvPr id="9" name="Prostokąt 8"/>
          <p:cNvSpPr/>
          <p:nvPr userDrawn="1"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/>
          </a:p>
        </p:txBody>
      </p:sp>
      <p:sp>
        <p:nvSpPr>
          <p:cNvPr id="10" name="Prostokąt 9"/>
          <p:cNvSpPr/>
          <p:nvPr userDrawn="1"/>
        </p:nvSpPr>
        <p:spPr>
          <a:xfrm>
            <a:off x="672000" y="873600"/>
            <a:ext cx="7200000" cy="48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2E2D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/>
          </a:p>
        </p:txBody>
      </p:sp>
      <p:sp>
        <p:nvSpPr>
          <p:cNvPr id="12" name="Symbol zastępczy zawartości 8"/>
          <p:cNvSpPr>
            <a:spLocks noGrp="1"/>
          </p:cNvSpPr>
          <p:nvPr>
            <p:ph sz="quarter" idx="12" hasCustomPrompt="1"/>
          </p:nvPr>
        </p:nvSpPr>
        <p:spPr>
          <a:xfrm>
            <a:off x="8473800" y="6139451"/>
            <a:ext cx="2880000" cy="360000"/>
          </a:xfrm>
        </p:spPr>
        <p:txBody>
          <a:bodyPr>
            <a:normAutofit/>
          </a:bodyPr>
          <a:lstStyle>
            <a:lvl1pPr marL="0" indent="0" algn="r">
              <a:buNone/>
              <a:defRPr sz="2400" b="1" i="1" baseline="0">
                <a:solidFill>
                  <a:srgbClr val="2E3192"/>
                </a:solidFill>
              </a:defRPr>
            </a:lvl1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13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1232648" y="6120000"/>
            <a:ext cx="2520000" cy="360000"/>
          </a:xfrm>
        </p:spPr>
        <p:txBody>
          <a:bodyPr/>
          <a:lstStyle>
            <a:lvl1pPr>
              <a:defRPr sz="1600" b="0" i="1">
                <a:solidFill>
                  <a:srgbClr val="2E319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9405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4.19753E-6 L -0.31632 0.2083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1040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1" dur="1800" fill="hold"/>
                                        <p:tgtEl>
                                          <p:spTgt spid="8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3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" name="Google Shape;25;p23"/>
          <p:cNvSpPr txBox="1"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905699" cy="3881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/>
            </a:lvl1pPr>
            <a:lvl2pPr marL="914400" lvl="1" indent="-355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302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Char char="•"/>
              <a:defRPr/>
            </a:lvl4pPr>
            <a:lvl5pPr marL="2286000" lvl="4" indent="-3302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cxnSp>
        <p:nvCxnSpPr>
          <p:cNvPr id="27" name="Google Shape;27;p23"/>
          <p:cNvCxnSpPr/>
          <p:nvPr/>
        </p:nvCxnSpPr>
        <p:spPr>
          <a:xfrm flipH="1">
            <a:off x="838199" y="0"/>
            <a:ext cx="1" cy="1276357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5674778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pter Slide (2)">
  <p:cSld name="Chapter Slide (2)">
    <p:bg>
      <p:bgPr>
        <a:solidFill>
          <a:srgbClr val="FFC000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5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l">
              <a:spcBef>
                <a:spcPts val="0"/>
              </a:spcBef>
              <a:buNone/>
              <a:defRPr sz="12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" name="Google Shape;36;p25"/>
          <p:cNvSpPr txBox="1"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Arial"/>
              <a:buNone/>
              <a:defRPr sz="6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5"/>
          <p:cNvSpPr txBox="1"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38" name="Google Shape;38;p25" descr="European Commission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33852" y="6045865"/>
            <a:ext cx="1716200" cy="45054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" name="Google Shape;39;p25"/>
          <p:cNvCxnSpPr/>
          <p:nvPr/>
        </p:nvCxnSpPr>
        <p:spPr>
          <a:xfrm>
            <a:off x="838200" y="0"/>
            <a:ext cx="0" cy="3295934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8379055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and Content (half page)">
  <p:cSld name="Picture and Content (half page)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0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0" name="Google Shape;70;p30"/>
          <p:cNvSpPr txBox="1">
            <a:spLocks noGrp="1"/>
          </p:cNvSpPr>
          <p:nvPr>
            <p:ph type="title"/>
          </p:nvPr>
        </p:nvSpPr>
        <p:spPr>
          <a:xfrm>
            <a:off x="6817056" y="482860"/>
            <a:ext cx="4926840" cy="782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0"/>
          <p:cNvSpPr txBox="1">
            <a:spLocks noGrp="1"/>
          </p:cNvSpPr>
          <p:nvPr>
            <p:ph type="body" idx="1"/>
          </p:nvPr>
        </p:nvSpPr>
        <p:spPr>
          <a:xfrm>
            <a:off x="6817056" y="1825625"/>
            <a:ext cx="4926841" cy="3769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30"/>
          <p:cNvSpPr>
            <a:spLocks noGrp="1"/>
          </p:cNvSpPr>
          <p:nvPr>
            <p:ph type="pic" idx="2"/>
          </p:nvPr>
        </p:nvSpPr>
        <p:spPr>
          <a:xfrm>
            <a:off x="-46383" y="-46383"/>
            <a:ext cx="6142383" cy="6964017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68855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8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48" name="Google Shape;148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38"/>
          <p:cNvSpPr/>
          <p:nvPr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" name="Google Shape;150;p38" descr="European Commissi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8933" y="258042"/>
            <a:ext cx="1659793" cy="115246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38"/>
          <p:cNvSpPr txBox="1"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 b="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38"/>
          <p:cNvSpPr txBox="1"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 i="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3" name="Google Shape;153;p38"/>
          <p:cNvSpPr txBox="1">
            <a:spLocks noGrp="1"/>
          </p:cNvSpPr>
          <p:nvPr>
            <p:ph type="body" idx="2"/>
          </p:nvPr>
        </p:nvSpPr>
        <p:spPr>
          <a:xfrm>
            <a:off x="6096000" y="5783535"/>
            <a:ext cx="5040313" cy="528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None/>
              <a:defRPr sz="2200" i="1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38"/>
          <p:cNvSpPr/>
          <p:nvPr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5" name="Google Shape;155;p38"/>
          <p:cNvCxnSpPr/>
          <p:nvPr/>
        </p:nvCxnSpPr>
        <p:spPr>
          <a:xfrm>
            <a:off x="838200" y="1978925"/>
            <a:ext cx="0" cy="4879075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9008166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D81251-478A-FB7C-F501-8B32289E5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5F338FE-A83C-2E5E-74C5-557A83857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2AC06E8-D8C5-EEF0-C4AC-0D08A7743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62F0-60A9-4E70-A335-EA161235E7B6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959A5DA-48D4-C7F6-9AFD-294F097A2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ABD3CE4-69D2-1AED-46D2-7B6884DDE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29653-95C1-4A7A-93D4-CB838B25AA5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20654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9"/>
          <p:cNvSpPr txBox="1">
            <a:spLocks noGrp="1"/>
          </p:cNvSpPr>
          <p:nvPr>
            <p:ph type="sldNum" idx="12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58" name="Google Shape;158;p39"/>
          <p:cNvPicPr preferRelativeResize="0"/>
          <p:nvPr/>
        </p:nvPicPr>
        <p:blipFill rotWithShape="1">
          <a:blip r:embed="rId2">
            <a:alphaModFix/>
          </a:blip>
          <a:srcRect t="4555"/>
          <a:stretch/>
        </p:blipFill>
        <p:spPr>
          <a:xfrm>
            <a:off x="0" y="1078173"/>
            <a:ext cx="12192000" cy="578324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39"/>
          <p:cNvSpPr/>
          <p:nvPr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6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39" descr="European Commissi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8933" y="258042"/>
            <a:ext cx="1659793" cy="115246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39"/>
          <p:cNvSpPr txBox="1"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 b="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9"/>
          <p:cNvSpPr txBox="1"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 i="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3" name="Google Shape;163;p39"/>
          <p:cNvSpPr txBox="1">
            <a:spLocks noGrp="1"/>
          </p:cNvSpPr>
          <p:nvPr>
            <p:ph type="body" idx="2"/>
          </p:nvPr>
        </p:nvSpPr>
        <p:spPr>
          <a:xfrm>
            <a:off x="6096000" y="5557903"/>
            <a:ext cx="5040313" cy="528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None/>
              <a:defRPr sz="2200" i="1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39"/>
          <p:cNvSpPr/>
          <p:nvPr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5" name="Google Shape;165;p39"/>
          <p:cNvCxnSpPr/>
          <p:nvPr/>
        </p:nvCxnSpPr>
        <p:spPr>
          <a:xfrm>
            <a:off x="838200" y="1978925"/>
            <a:ext cx="0" cy="4879075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137085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st slide (option 2)">
  <p:cSld name="Last slide (option 2)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0"/>
          <p:cNvSpPr/>
          <p:nvPr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40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9" name="Google Shape;169;p40"/>
          <p:cNvSpPr txBox="1"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Arial"/>
              <a:buNone/>
              <a:defRPr sz="6000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40"/>
          <p:cNvSpPr txBox="1">
            <a:spLocks noGrp="1"/>
          </p:cNvSpPr>
          <p:nvPr>
            <p:ph type="body" idx="1"/>
          </p:nvPr>
        </p:nvSpPr>
        <p:spPr>
          <a:xfrm>
            <a:off x="838976" y="4175997"/>
            <a:ext cx="10888663" cy="1620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>
                <a:solidFill>
                  <a:srgbClr val="767676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71" name="Google Shape;171;p40"/>
          <p:cNvCxnSpPr/>
          <p:nvPr/>
        </p:nvCxnSpPr>
        <p:spPr>
          <a:xfrm>
            <a:off x="838200" y="0"/>
            <a:ext cx="0" cy="2362711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949325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42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0" name="Google Shape;180;p42"/>
          <p:cNvSpPr txBox="1"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81" name="Google Shape;181;p42"/>
          <p:cNvCxnSpPr/>
          <p:nvPr/>
        </p:nvCxnSpPr>
        <p:spPr>
          <a:xfrm flipH="1">
            <a:off x="838199" y="0"/>
            <a:ext cx="1" cy="1276357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8025334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3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565460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</p:spPr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162" y="6193990"/>
            <a:ext cx="740953" cy="493977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6489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79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1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68785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pter Slide" type="title">
  <p:cSld name="Chapter Slide">
    <p:bg>
      <p:bgPr>
        <a:solidFill>
          <a:srgbClr val="0356B1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4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200">
                <a:solidFill>
                  <a:srgbClr val="0356B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l">
              <a:spcBef>
                <a:spcPts val="0"/>
              </a:spcBef>
              <a:buNone/>
              <a:defRPr sz="1200">
                <a:solidFill>
                  <a:srgbClr val="0356B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l">
              <a:spcBef>
                <a:spcPts val="0"/>
              </a:spcBef>
              <a:buNone/>
              <a:defRPr sz="1200">
                <a:solidFill>
                  <a:srgbClr val="0356B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l">
              <a:spcBef>
                <a:spcPts val="0"/>
              </a:spcBef>
              <a:buNone/>
              <a:defRPr sz="1200">
                <a:solidFill>
                  <a:srgbClr val="0356B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l">
              <a:spcBef>
                <a:spcPts val="0"/>
              </a:spcBef>
              <a:buNone/>
              <a:defRPr sz="1200">
                <a:solidFill>
                  <a:srgbClr val="0356B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l">
              <a:spcBef>
                <a:spcPts val="0"/>
              </a:spcBef>
              <a:buNone/>
              <a:defRPr sz="1200">
                <a:solidFill>
                  <a:srgbClr val="0356B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l">
              <a:spcBef>
                <a:spcPts val="0"/>
              </a:spcBef>
              <a:buNone/>
              <a:defRPr sz="1200">
                <a:solidFill>
                  <a:srgbClr val="0356B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l">
              <a:spcBef>
                <a:spcPts val="0"/>
              </a:spcBef>
              <a:buNone/>
              <a:defRPr sz="1200">
                <a:solidFill>
                  <a:srgbClr val="0356B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l">
              <a:spcBef>
                <a:spcPts val="0"/>
              </a:spcBef>
              <a:buNone/>
              <a:defRPr sz="1200">
                <a:solidFill>
                  <a:srgbClr val="0356B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" name="Google Shape;30;p24"/>
          <p:cNvSpPr txBox="1">
            <a:spLocks noGrp="1"/>
          </p:cNvSpPr>
          <p:nvPr>
            <p:ph type="ctrTitle"/>
          </p:nvPr>
        </p:nvSpPr>
        <p:spPr>
          <a:xfrm>
            <a:off x="1070189" y="1122363"/>
            <a:ext cx="10676038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Arial"/>
              <a:buNone/>
              <a:defRPr sz="6000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4"/>
          <p:cNvSpPr txBox="1">
            <a:spLocks noGrp="1"/>
          </p:cNvSpPr>
          <p:nvPr>
            <p:ph type="subTitle" idx="1"/>
          </p:nvPr>
        </p:nvSpPr>
        <p:spPr>
          <a:xfrm>
            <a:off x="1070189" y="3602038"/>
            <a:ext cx="10676038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32" name="Google Shape;32;p24" descr="European Commission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27715" y="6045257"/>
            <a:ext cx="1718512" cy="4511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Google Shape;33;p24"/>
          <p:cNvCxnSpPr/>
          <p:nvPr/>
        </p:nvCxnSpPr>
        <p:spPr>
          <a:xfrm>
            <a:off x="838200" y="0"/>
            <a:ext cx="0" cy="3295934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867948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7EF4046-AEEE-A596-E0AB-3F1873F8C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CFE747F-7150-C006-8809-2D7AE02628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19ECDB3-78E7-EE11-F2A2-FC6DDDF1D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62F0-60A9-4E70-A335-EA161235E7B6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790780B-1C32-4E56-3798-D535E8ADA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70084F0-A434-E284-DD43-818124461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29653-95C1-4A7A-93D4-CB838B25AA5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3949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81D799-ED32-D61B-2650-7EA09C18F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C1F1185-B398-A4F8-C683-FF089D0C00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43F4C1E1-923B-57CC-B578-C6CE8F9735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5584CE2-6AD6-50A9-1654-8FEF8F4C6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62F0-60A9-4E70-A335-EA161235E7B6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A2C5597-166C-44CE-4FC4-E1B85CCD2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4E55D87-F868-3AE6-800F-32F2D17C6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29653-95C1-4A7A-93D4-CB838B25AA5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53995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FA20CA0-319C-D1AD-24AD-CA55A2E4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20F49D8-2897-64DE-3CE8-7FC64F830D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91DDB2A-33B8-A11E-50AC-645CBF7B88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A4F29630-F925-748F-58C9-176131FA23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432AB304-C60F-746A-F522-AB29CF1782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5C237C05-BAC4-E1CE-9E92-6FFECF00E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62F0-60A9-4E70-A335-EA161235E7B6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62352145-AB3B-70B8-68AB-3C92B7888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098ED785-274B-3AB2-4EEB-BE3EE450B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29653-95C1-4A7A-93D4-CB838B25AA5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1245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81A752F-23E3-E1DD-A4CD-860278E8C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12313465-6910-DACA-DFFE-441654A03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62F0-60A9-4E70-A335-EA161235E7B6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9E0C3986-D66C-DBED-FE1B-C44997327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798C0244-C53B-F910-9E88-F92D753BF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29653-95C1-4A7A-93D4-CB838B25AA5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37930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82B27449-9A01-C12D-B2AA-9841CB41B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62F0-60A9-4E70-A335-EA161235E7B6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C6387423-0828-13F3-2CE1-459115137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5917EC7-09D2-FF21-4AFF-F98E8F4AD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29653-95C1-4A7A-93D4-CB838B25AA5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5882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DBADCE9-2E2E-A827-07C2-AB91E2904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E2D1A2C-889A-ACCA-BA70-40C4265496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4D1CD79-AF01-BE87-ED0A-293E390357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C99FA13-0389-8A77-773B-F3F3A32C8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62F0-60A9-4E70-A335-EA161235E7B6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316131B7-5CBB-9519-CE7A-EFE44465C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B15A8D5-B432-4A8E-5CC7-BF89DC3DF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29653-95C1-4A7A-93D4-CB838B25AA5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0518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E93DB35-8992-1B96-0F10-E6CDF0621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5C334FF5-3377-77C0-A43E-650F6CC73F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A129599-ECD8-3983-73F2-D2C34322D9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79582A4-B1F7-C664-7E74-BE67A62FD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462F0-60A9-4E70-A335-EA161235E7B6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2BD97F8-B7CB-47E8-19AD-113D06BE1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9CE22E67-7446-92E6-778F-CE6F16D68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29653-95C1-4A7A-93D4-CB838B25AA5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67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BBDEEF81-D432-D872-412F-15DFCB1C9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14820CF-54F3-D0EA-A7FD-356D177FE9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4605F1A-D9BE-5303-66AC-E75E63FA88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462F0-60A9-4E70-A335-EA161235E7B6}" type="datetimeFigureOut">
              <a:rPr lang="pl-PL" smtClean="0"/>
              <a:t>19.06.2024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4F7ADA7-134A-4086-5A0E-B55896BF9D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B12127B-19C2-B84D-1954-00AD237B9D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29653-95C1-4A7A-93D4-CB838B25AA5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42676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697524" y="613128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76767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" name="Google Shape;11;p21"/>
          <p:cNvSpPr txBox="1">
            <a:spLocks noGrp="1"/>
          </p:cNvSpPr>
          <p:nvPr>
            <p:ph type="title"/>
          </p:nvPr>
        </p:nvSpPr>
        <p:spPr>
          <a:xfrm>
            <a:off x="838200" y="482860"/>
            <a:ext cx="10515600" cy="782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3881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3" name="Google Shape;13;p21" descr="European Commission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0033852" y="6045988"/>
            <a:ext cx="1715733" cy="4504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592683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40166" y="2589703"/>
            <a:ext cx="11565367" cy="1998452"/>
          </a:xfrm>
        </p:spPr>
        <p:txBody>
          <a:bodyPr>
            <a:normAutofit fontScale="90000"/>
          </a:bodyPr>
          <a:lstStyle/>
          <a:p>
            <a:br>
              <a:rPr lang="pl-PL" dirty="0"/>
            </a:br>
            <a:r>
              <a:rPr lang="pl-PL" dirty="0"/>
              <a:t>Dyrektywa o emisjach przemysłowych (IED2)</a:t>
            </a:r>
            <a:br>
              <a:rPr lang="pl-PL" dirty="0"/>
            </a:br>
            <a:r>
              <a:rPr lang="pl-PL" dirty="0"/>
              <a:t>Nowe wymagania środowiskowe</a:t>
            </a:r>
            <a:br>
              <a:rPr lang="pl-PL" dirty="0"/>
            </a:br>
            <a:br>
              <a:rPr lang="pl-PL" dirty="0"/>
            </a:br>
            <a:br>
              <a:rPr lang="pl-PL" sz="2933" dirty="0"/>
            </a:br>
            <a:r>
              <a:rPr lang="pl-PL" sz="2700" dirty="0"/>
              <a:t>20 czerwca 2024 r.</a:t>
            </a:r>
            <a:br>
              <a:rPr lang="pl-PL" dirty="0"/>
            </a:br>
            <a:br>
              <a:rPr lang="pl-PL" dirty="0"/>
            </a:br>
            <a:endParaRPr lang="pl-PL" sz="2667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r>
              <a:rPr lang="pl-PL" sz="1600" dirty="0"/>
              <a:t>Michał Jabłoński</a:t>
            </a:r>
          </a:p>
          <a:p>
            <a:r>
              <a:rPr lang="pl-PL" sz="1200" dirty="0"/>
              <a:t>Z-ca Dyrektora ds. ochrony środowiska</a:t>
            </a:r>
          </a:p>
        </p:txBody>
      </p:sp>
    </p:spTree>
    <p:extLst>
      <p:ext uri="{BB962C8B-B14F-4D97-AF65-F5344CB8AC3E}">
        <p14:creationId xmlns:p14="http://schemas.microsoft.com/office/powerpoint/2010/main" val="26846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15B566E-6503-4F29-BB74-7C2819924CD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Powietrze i pozwolenia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87FCF87-881F-49C0-BCB9-AC2EBAD5C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10</a:t>
            </a:fld>
            <a:endParaRPr lang="pl-PL" dirty="0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86A8EB5B-D19D-4696-A639-15E8ACE632E0}"/>
              </a:ext>
            </a:extLst>
          </p:cNvPr>
          <p:cNvSpPr txBox="1">
            <a:spLocks/>
          </p:cNvSpPr>
          <p:nvPr/>
        </p:nvSpPr>
        <p:spPr>
          <a:xfrm>
            <a:off x="3445965" y="1086124"/>
            <a:ext cx="8468404" cy="5169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400" b="1" dirty="0">
                <a:solidFill>
                  <a:srgbClr val="312B93"/>
                </a:solidFill>
              </a:rPr>
              <a:t>Rozporządzenie o niepewnościach pomiarowych - publikacja</a:t>
            </a:r>
          </a:p>
          <a:p>
            <a:pPr marL="0" indent="0">
              <a:buNone/>
            </a:pPr>
            <a:endParaRPr lang="pl-PL" sz="2400" b="1" dirty="0">
              <a:solidFill>
                <a:srgbClr val="312B93"/>
              </a:solidFill>
            </a:endParaRPr>
          </a:p>
          <a:p>
            <a:pPr marL="0" indent="0">
              <a:buNone/>
            </a:pPr>
            <a:r>
              <a:rPr lang="pl-PL" sz="2400" b="1" dirty="0">
                <a:solidFill>
                  <a:srgbClr val="312B93"/>
                </a:solidFill>
              </a:rPr>
              <a:t>Propozycje usprawnień i usunięcia zbędnych obciążeń</a:t>
            </a:r>
          </a:p>
          <a:p>
            <a:r>
              <a:rPr lang="pl-PL" sz="2000" dirty="0">
                <a:solidFill>
                  <a:srgbClr val="312B93"/>
                </a:solidFill>
              </a:rPr>
              <a:t>Doprecyzowanie zasad stosowania poziomów wskaźnikowych emisji</a:t>
            </a:r>
          </a:p>
          <a:p>
            <a:r>
              <a:rPr lang="pl-PL" sz="2000" dirty="0">
                <a:solidFill>
                  <a:srgbClr val="312B93"/>
                </a:solidFill>
              </a:rPr>
              <a:t>Doprecyzowanie zasad określania dodatkowych elementów w pozwoleniach i ich kontroli</a:t>
            </a:r>
          </a:p>
          <a:p>
            <a:r>
              <a:rPr lang="pl-PL" sz="2000" dirty="0">
                <a:solidFill>
                  <a:srgbClr val="312B93"/>
                </a:solidFill>
              </a:rPr>
              <a:t>Standardy </a:t>
            </a:r>
            <a:r>
              <a:rPr lang="pl-PL" sz="2000" dirty="0" err="1">
                <a:solidFill>
                  <a:srgbClr val="312B93"/>
                </a:solidFill>
              </a:rPr>
              <a:t>SOx</a:t>
            </a:r>
            <a:r>
              <a:rPr lang="pl-PL" sz="2000" dirty="0">
                <a:solidFill>
                  <a:srgbClr val="312B93"/>
                </a:solidFill>
              </a:rPr>
              <a:t> i pył dla gazu</a:t>
            </a:r>
          </a:p>
          <a:p>
            <a:r>
              <a:rPr lang="pl-PL" sz="2000" dirty="0">
                <a:solidFill>
                  <a:srgbClr val="312B93"/>
                </a:solidFill>
              </a:rPr>
              <a:t>Pomiary – termin przekazywania, niecelowość specjalnego uruchamiania</a:t>
            </a:r>
          </a:p>
          <a:p>
            <a:endParaRPr lang="pl-PL" sz="2000" dirty="0">
              <a:solidFill>
                <a:srgbClr val="312B93"/>
              </a:solidFill>
            </a:endParaRPr>
          </a:p>
          <a:p>
            <a:pPr marL="0" indent="0" algn="just">
              <a:buNone/>
            </a:pPr>
            <a:r>
              <a:rPr lang="pl-PL" sz="2400" b="1" dirty="0">
                <a:solidFill>
                  <a:srgbClr val="312B93"/>
                </a:solidFill>
              </a:rPr>
              <a:t>Wydłużające się procedury OOŚ</a:t>
            </a:r>
          </a:p>
          <a:p>
            <a:pPr marL="0" indent="0" algn="just">
              <a:buNone/>
            </a:pPr>
            <a:r>
              <a:rPr lang="pl-PL" sz="2000" dirty="0"/>
              <a:t>Zależnie od regionu – apelujemy o ujednolicenie, wytyczne, portal z interpretacjami</a:t>
            </a:r>
          </a:p>
          <a:p>
            <a:endParaRPr lang="pl-PL" sz="2000" dirty="0"/>
          </a:p>
          <a:p>
            <a:endParaRPr lang="pl-PL" sz="2000" dirty="0"/>
          </a:p>
          <a:p>
            <a:pPr marL="0" indent="0">
              <a:buNone/>
            </a:pPr>
            <a:endParaRPr lang="pl-PL" sz="2000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967F76F-22EC-4E0C-B950-737A519E64BA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b="750"/>
          <a:stretch/>
        </p:blipFill>
        <p:spPr>
          <a:xfrm>
            <a:off x="1110475" y="1086124"/>
            <a:ext cx="2112000" cy="55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9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974D904-4FB2-A158-D696-10AEF2DEEA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45" r="40032"/>
          <a:stretch/>
        </p:blipFill>
        <p:spPr bwMode="auto">
          <a:xfrm>
            <a:off x="1110476" y="1086124"/>
            <a:ext cx="2112000" cy="55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15B566E-6503-4F29-BB74-7C2819924CD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sz="3200" dirty="0"/>
              <a:t>Woda i ścieki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87FCF87-881F-49C0-BCB9-AC2EBAD5C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11</a:t>
            </a:fld>
            <a:endParaRPr lang="pl-PL" dirty="0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86A8EB5B-D19D-4696-A639-15E8ACE632E0}"/>
              </a:ext>
            </a:extLst>
          </p:cNvPr>
          <p:cNvSpPr txBox="1">
            <a:spLocks/>
          </p:cNvSpPr>
          <p:nvPr/>
        </p:nvSpPr>
        <p:spPr>
          <a:xfrm>
            <a:off x="3445965" y="1086124"/>
            <a:ext cx="8468404" cy="55222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000" b="1" dirty="0">
                <a:solidFill>
                  <a:srgbClr val="312B93"/>
                </a:solidFill>
              </a:rPr>
              <a:t>Projekt rozporządzenia w </a:t>
            </a:r>
            <a:r>
              <a:rPr lang="pl-PL" sz="2000" b="1" dirty="0" err="1">
                <a:solidFill>
                  <a:srgbClr val="312B93"/>
                </a:solidFill>
              </a:rPr>
              <a:t>spr</a:t>
            </a:r>
            <a:r>
              <a:rPr lang="pl-PL" sz="2000" b="1" dirty="0">
                <a:solidFill>
                  <a:srgbClr val="312B93"/>
                </a:solidFill>
              </a:rPr>
              <a:t>. </a:t>
            </a:r>
            <a:r>
              <a:rPr lang="pl-PL" sz="2000" b="1" i="1" dirty="0">
                <a:solidFill>
                  <a:srgbClr val="312B93"/>
                </a:solidFill>
              </a:rPr>
              <a:t>substancji szczególnie szkodliwych dla środowiska wodnego oraz warunków…</a:t>
            </a:r>
            <a:r>
              <a:rPr lang="pl-PL" sz="2000" b="1" dirty="0">
                <a:solidFill>
                  <a:srgbClr val="312B93"/>
                </a:solidFill>
              </a:rPr>
              <a:t> </a:t>
            </a:r>
          </a:p>
          <a:p>
            <a:r>
              <a:rPr lang="pl-PL" sz="2000" dirty="0">
                <a:solidFill>
                  <a:srgbClr val="312B93"/>
                </a:solidFill>
              </a:rPr>
              <a:t>ujednolicenie wymagań Polskich i Unijnych w zakresie częstotliwości pomiaru substancji szczególnie szkodliwych</a:t>
            </a:r>
          </a:p>
          <a:p>
            <a:r>
              <a:rPr lang="pl-PL" sz="2000" dirty="0">
                <a:solidFill>
                  <a:srgbClr val="312B93"/>
                </a:solidFill>
              </a:rPr>
              <a:t>umożliwienie rolniczego wykorzystania wód </a:t>
            </a:r>
            <a:r>
              <a:rPr lang="pl-PL" sz="2000" dirty="0" err="1">
                <a:solidFill>
                  <a:srgbClr val="312B93"/>
                </a:solidFill>
              </a:rPr>
              <a:t>pochłodniczych</a:t>
            </a:r>
            <a:endParaRPr lang="pl-PL" sz="2000" dirty="0">
              <a:solidFill>
                <a:srgbClr val="312B93"/>
              </a:solidFill>
            </a:endParaRPr>
          </a:p>
          <a:p>
            <a:pPr marL="0" indent="0">
              <a:buNone/>
            </a:pPr>
            <a:endParaRPr lang="pl-PL" sz="2000" dirty="0">
              <a:solidFill>
                <a:srgbClr val="312B93"/>
              </a:solidFill>
            </a:endParaRPr>
          </a:p>
          <a:p>
            <a:pPr marL="0" indent="0">
              <a:buNone/>
            </a:pPr>
            <a:r>
              <a:rPr lang="pl-PL" sz="2000" b="1" dirty="0">
                <a:solidFill>
                  <a:srgbClr val="312B93"/>
                </a:solidFill>
              </a:rPr>
              <a:t>Prawo Wodne:</a:t>
            </a:r>
          </a:p>
          <a:p>
            <a:r>
              <a:rPr lang="pl-PL" sz="2000" dirty="0">
                <a:solidFill>
                  <a:srgbClr val="312B93"/>
                </a:solidFill>
              </a:rPr>
              <a:t>Zmiany sposobu zatwierdzania map zagrożenia powodziowego (MZP) i map ryzyka powodziowego (MRP) oraz dokonywania ich korekt.</a:t>
            </a:r>
          </a:p>
          <a:p>
            <a:r>
              <a:rPr lang="pl-PL" sz="2000" dirty="0">
                <a:solidFill>
                  <a:srgbClr val="312B93"/>
                </a:solidFill>
              </a:rPr>
              <a:t>Zmiana w przepisach dotyczących opłat stałych, tworzenia stref ochronnych ujęć wody</a:t>
            </a:r>
          </a:p>
          <a:p>
            <a:r>
              <a:rPr lang="pl-PL" sz="2000" dirty="0">
                <a:solidFill>
                  <a:srgbClr val="312B93"/>
                </a:solidFill>
              </a:rPr>
              <a:t>Wprowadzenie do prawa krajowego pojęcia „wody odzyskanej”</a:t>
            </a:r>
          </a:p>
          <a:p>
            <a:pPr marL="0" indent="0">
              <a:buNone/>
            </a:pPr>
            <a:endParaRPr lang="pl-PL" sz="2000" dirty="0">
              <a:solidFill>
                <a:srgbClr val="312B93"/>
              </a:solidFill>
            </a:endParaRPr>
          </a:p>
          <a:p>
            <a:pPr marL="0" indent="0">
              <a:buNone/>
            </a:pPr>
            <a:r>
              <a:rPr lang="pl-PL" sz="2000" dirty="0">
                <a:solidFill>
                  <a:srgbClr val="312B93"/>
                </a:solidFill>
              </a:rPr>
              <a:t>Opłaty – niemal pewnym jest wzrost opłat o ok. 30%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312B93"/>
                </a:solidFill>
              </a:rPr>
              <a:t>Zmiany dot. wód </a:t>
            </a:r>
            <a:r>
              <a:rPr lang="pl-PL" sz="2000" dirty="0" err="1">
                <a:solidFill>
                  <a:srgbClr val="312B93"/>
                </a:solidFill>
              </a:rPr>
              <a:t>pochłodniczych</a:t>
            </a:r>
            <a:r>
              <a:rPr lang="pl-PL" sz="2000" dirty="0">
                <a:solidFill>
                  <a:srgbClr val="312B93"/>
                </a:solidFill>
              </a:rPr>
              <a:t>? Straż wodna? Zmiany kompetencyjne?</a:t>
            </a:r>
          </a:p>
          <a:p>
            <a:pPr marL="0" indent="0">
              <a:buNone/>
            </a:pPr>
            <a:endParaRPr lang="pl-PL" sz="2000" dirty="0"/>
          </a:p>
          <a:p>
            <a:endParaRPr lang="pl-PL" sz="2000" dirty="0"/>
          </a:p>
          <a:p>
            <a:pPr marL="0" indent="0">
              <a:buNone/>
            </a:pP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5427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36F528E0-04F4-562E-58EA-C5D03DE4F8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4" r="36274"/>
          <a:stretch/>
        </p:blipFill>
        <p:spPr bwMode="auto">
          <a:xfrm>
            <a:off x="1110476" y="1086017"/>
            <a:ext cx="2112000" cy="556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15B566E-6503-4F29-BB74-7C2819924CD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sz="3200" dirty="0"/>
              <a:t>Odpady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87FCF87-881F-49C0-BCB9-AC2EBAD5C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12</a:t>
            </a:fld>
            <a:endParaRPr lang="pl-PL" dirty="0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86A8EB5B-D19D-4696-A639-15E8ACE632E0}"/>
              </a:ext>
            </a:extLst>
          </p:cNvPr>
          <p:cNvSpPr txBox="1">
            <a:spLocks/>
          </p:cNvSpPr>
          <p:nvPr/>
        </p:nvSpPr>
        <p:spPr>
          <a:xfrm>
            <a:off x="3445965" y="1086124"/>
            <a:ext cx="8468404" cy="5522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000" dirty="0">
                <a:solidFill>
                  <a:srgbClr val="312B93"/>
                </a:solidFill>
              </a:rPr>
              <a:t>Usprawnienie Bazy Danych o Odpadach (BDO)</a:t>
            </a:r>
          </a:p>
          <a:p>
            <a:r>
              <a:rPr lang="pl-PL" sz="2000" dirty="0">
                <a:solidFill>
                  <a:srgbClr val="312B93"/>
                </a:solidFill>
              </a:rPr>
              <a:t>Milcząca zgoda WIOŚ i PSP</a:t>
            </a:r>
          </a:p>
          <a:p>
            <a:r>
              <a:rPr lang="pl-PL" sz="2000" dirty="0">
                <a:solidFill>
                  <a:srgbClr val="312B93"/>
                </a:solidFill>
              </a:rPr>
              <a:t>Wprowadzenie ułatwienia w zagospodarowaniu wydobytych mas ziemnych.</a:t>
            </a:r>
          </a:p>
          <a:p>
            <a:r>
              <a:rPr lang="pl-PL" sz="2000" dirty="0">
                <a:solidFill>
                  <a:srgbClr val="312B93"/>
                </a:solidFill>
              </a:rPr>
              <a:t>Uznanie zgodności odpadów z odpowiednimi Polskimi Normami za wymóg wystarczający do odzysku odpadów poza instalacjami.</a:t>
            </a:r>
          </a:p>
          <a:p>
            <a:r>
              <a:rPr lang="pl-PL" sz="2000" dirty="0">
                <a:solidFill>
                  <a:srgbClr val="312B93"/>
                </a:solidFill>
              </a:rPr>
              <a:t>Dodanie rodzaju nowego rodzaju odzysku dla popiołów fluidalnych, który umożliwi ich wykorzystanie do umocnień wałów przeciwpowodziowych. </a:t>
            </a:r>
          </a:p>
          <a:p>
            <a:r>
              <a:rPr lang="pl-PL" sz="2000" dirty="0">
                <a:solidFill>
                  <a:srgbClr val="312B93"/>
                </a:solidFill>
              </a:rPr>
              <a:t>Ułatwienie dla instalacji odnawialnych źródeł energii na składowiskach żużla i popiołu. </a:t>
            </a:r>
          </a:p>
          <a:p>
            <a:r>
              <a:rPr lang="pl-PL" sz="2000" dirty="0">
                <a:solidFill>
                  <a:srgbClr val="312B93"/>
                </a:solidFill>
              </a:rPr>
              <a:t>Częścią systemu wspierającego ochronę surowców naturalnych powinno być wprowadzenie zasady „pierwszeństwa dla wtórnych”, czyli racjonalnego, uzasadnionego ekonomicznie i ekologicznie zastępowania surowców naturalnych materiałami pochodzenia antropogenicznego. </a:t>
            </a:r>
          </a:p>
          <a:p>
            <a:pPr marL="0" indent="0">
              <a:buNone/>
            </a:pPr>
            <a:endParaRPr lang="pl-PL" sz="2000" dirty="0"/>
          </a:p>
          <a:p>
            <a:endParaRPr lang="pl-PL" sz="2000" dirty="0"/>
          </a:p>
          <a:p>
            <a:pPr marL="0" indent="0">
              <a:buNone/>
            </a:pP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375480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023D56C-D916-4CF5-B31D-D9D0E848582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Dziękuję za uwagę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3F6F19A-D9B1-45DA-A3A6-0B20C4E6331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" y="6195484"/>
            <a:ext cx="444500" cy="364067"/>
          </a:xfrm>
        </p:spPr>
        <p:txBody>
          <a:bodyPr/>
          <a:lstStyle/>
          <a:p>
            <a:fld id="{10828919-26D8-49F9-BED6-290AEDFCD9CD}" type="slidenum">
              <a:rPr lang="pl-PL" smtClean="0"/>
              <a:pPr/>
              <a:t>13</a:t>
            </a:fld>
            <a:endParaRPr lang="pl-PL" dirty="0"/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6A302B3B-4FDD-474B-87E7-CDBF0B12370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473018" y="6140452"/>
            <a:ext cx="2880783" cy="359833"/>
          </a:xfrm>
        </p:spPr>
        <p:txBody>
          <a:bodyPr>
            <a:noAutofit/>
          </a:bodyPr>
          <a:lstStyle/>
          <a:p>
            <a:r>
              <a:rPr lang="pl-PL" sz="1600" dirty="0"/>
              <a:t>Michał Jabłoński</a:t>
            </a:r>
          </a:p>
          <a:p>
            <a:r>
              <a:rPr lang="pl-PL" sz="1200" dirty="0"/>
              <a:t>Z-ca Dyrektora ds. ochrony środowiska</a:t>
            </a:r>
          </a:p>
        </p:txBody>
      </p:sp>
    </p:spTree>
    <p:extLst>
      <p:ext uri="{BB962C8B-B14F-4D97-AF65-F5344CB8AC3E}">
        <p14:creationId xmlns:p14="http://schemas.microsoft.com/office/powerpoint/2010/main" val="1758796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1907912C-60B4-624F-E5E8-07317FC0920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40934" y="1536390"/>
            <a:ext cx="5334995" cy="5061633"/>
          </a:xfrm>
        </p:spPr>
        <p:txBody>
          <a:bodyPr>
            <a:normAutofit lnSpcReduction="10000"/>
          </a:bodyPr>
          <a:lstStyle/>
          <a:p>
            <a:r>
              <a:rPr lang="pl-PL" sz="2800" b="1" dirty="0"/>
              <a:t>Wymagania wspólnotowe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pl-PL" sz="2800" dirty="0"/>
              <a:t>Rewizja IED i BAT</a:t>
            </a:r>
            <a:endParaRPr lang="pl-PL" sz="2400" dirty="0"/>
          </a:p>
          <a:p>
            <a:endParaRPr lang="pl-PL" sz="2800" b="1" dirty="0"/>
          </a:p>
          <a:p>
            <a:r>
              <a:rPr lang="pl-PL" sz="2800" b="1" dirty="0"/>
              <a:t>Wymagania krajowe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pl-PL" sz="2800" dirty="0"/>
              <a:t>Powietrze i pozwolenia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pl-PL" sz="2800" dirty="0"/>
              <a:t>Woda i ścieki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pl-PL" sz="2800" dirty="0"/>
              <a:t>Odpady</a:t>
            </a:r>
          </a:p>
          <a:p>
            <a:endParaRPr lang="pl-PL" sz="2800" dirty="0"/>
          </a:p>
          <a:p>
            <a:r>
              <a:rPr lang="pl-PL" sz="2400" dirty="0"/>
              <a:t> </a:t>
            </a:r>
          </a:p>
          <a:p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11747D3-AD9A-D4ED-15EA-8D3E3756812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Plan prezentacji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E0422F4-0885-EB64-8E70-CE836200B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2</a:t>
            </a:fld>
            <a:endParaRPr lang="pl-PL" dirty="0"/>
          </a:p>
        </p:txBody>
      </p:sp>
      <p:pic>
        <p:nvPicPr>
          <p:cNvPr id="6" name="Picture 6" descr="'Rejs', czyli Polska. Każdy z osobna i wszyscy razem to głupcy, imbecyle i  oportuniści">
            <a:extLst>
              <a:ext uri="{FF2B5EF4-FFF2-40B4-BE49-F238E27FC236}">
                <a16:creationId xmlns:a16="http://schemas.microsoft.com/office/drawing/2014/main" id="{F0B71DF8-E149-4357-A53E-1B013A3AE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515" y="2047875"/>
            <a:ext cx="4715300" cy="332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28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15B566E-6503-4F29-BB74-7C2819924CD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Rewizja Dyrektywy IED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87FCF87-881F-49C0-BCB9-AC2EBAD5C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3</a:t>
            </a:fld>
            <a:endParaRPr lang="pl-PL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2C67D50A-5332-431D-9532-6FDB821EB895}"/>
              </a:ext>
            </a:extLst>
          </p:cNvPr>
          <p:cNvSpPr txBox="1">
            <a:spLocks/>
          </p:cNvSpPr>
          <p:nvPr/>
        </p:nvSpPr>
        <p:spPr>
          <a:xfrm>
            <a:off x="3644203" y="1396112"/>
            <a:ext cx="8309815" cy="51697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400" dirty="0">
                <a:solidFill>
                  <a:srgbClr val="2E2D8B"/>
                </a:solidFill>
              </a:rPr>
              <a:t>Przygotowanie propozycji i IA poprzedziła ewaluacja w dużej mierze oparta na zasięganiu opinii obywateli (OPC) i ekspertów (TSS) </a:t>
            </a:r>
          </a:p>
          <a:p>
            <a:r>
              <a:rPr lang="pl-PL" sz="2400" dirty="0">
                <a:solidFill>
                  <a:srgbClr val="2E2D8B"/>
                </a:solidFill>
              </a:rPr>
              <a:t>30 marca 2022 – roboczy projekt (wersja przed skierowaniem do Służb Prawnych)</a:t>
            </a:r>
          </a:p>
          <a:p>
            <a:r>
              <a:rPr lang="pl-PL" sz="2400" dirty="0">
                <a:solidFill>
                  <a:srgbClr val="2E2D8B"/>
                </a:solidFill>
              </a:rPr>
              <a:t>4 kwietnia 2022 – oficjalna publikacja projektu</a:t>
            </a:r>
          </a:p>
          <a:p>
            <a:r>
              <a:rPr lang="pl-PL" sz="2400" dirty="0">
                <a:solidFill>
                  <a:srgbClr val="2E2D8B"/>
                </a:solidFill>
              </a:rPr>
              <a:t>W maju 2022 rozpoczęły się prace w Radzie UE</a:t>
            </a:r>
          </a:p>
          <a:p>
            <a:r>
              <a:rPr lang="pl-PL" sz="2400" dirty="0">
                <a:solidFill>
                  <a:srgbClr val="2E2D8B"/>
                </a:solidFill>
              </a:rPr>
              <a:t>16 marca 2023 – zakończenie prac w Radzie (tzw. podejście ogólne)</a:t>
            </a:r>
          </a:p>
          <a:p>
            <a:r>
              <a:rPr lang="pl-PL" sz="2400" dirty="0">
                <a:solidFill>
                  <a:srgbClr val="2E2D8B"/>
                </a:solidFill>
              </a:rPr>
              <a:t>Q3 i Q4 2023 – posiedzenie plenarne PE, </a:t>
            </a:r>
            <a:r>
              <a:rPr lang="pl-PL" sz="2400" dirty="0" err="1">
                <a:solidFill>
                  <a:srgbClr val="2E2D8B"/>
                </a:solidFill>
              </a:rPr>
              <a:t>trilog</a:t>
            </a:r>
            <a:endParaRPr lang="pl-PL" sz="2400" dirty="0">
              <a:solidFill>
                <a:srgbClr val="2E2D8B"/>
              </a:solidFill>
            </a:endParaRPr>
          </a:p>
          <a:p>
            <a:r>
              <a:rPr lang="pl-PL" sz="2400" dirty="0">
                <a:solidFill>
                  <a:srgbClr val="2E2D8B"/>
                </a:solidFill>
              </a:rPr>
              <a:t>12 kwietnia 2023 – przyjęcie Dyrektywy</a:t>
            </a:r>
          </a:p>
          <a:p>
            <a:r>
              <a:rPr lang="pl-PL" sz="2400" i="1" dirty="0">
                <a:solidFill>
                  <a:srgbClr val="2E2D8B"/>
                </a:solidFill>
              </a:rPr>
              <a:t>Maj 2024 – publikacja w OJEU</a:t>
            </a:r>
          </a:p>
          <a:p>
            <a:endParaRPr lang="pl-PL" sz="2133" dirty="0"/>
          </a:p>
          <a:p>
            <a:endParaRPr lang="pl-PL" dirty="0"/>
          </a:p>
          <a:p>
            <a:endParaRPr lang="pl-PL" sz="2000" dirty="0"/>
          </a:p>
          <a:p>
            <a:endParaRPr lang="pl-PL" sz="2000" dirty="0"/>
          </a:p>
          <a:p>
            <a:endParaRPr lang="pl-PL" sz="2000" dirty="0"/>
          </a:p>
          <a:p>
            <a:endParaRPr lang="pl-PL" sz="2000" dirty="0"/>
          </a:p>
          <a:p>
            <a:pPr marL="0" indent="0">
              <a:buNone/>
            </a:pPr>
            <a:endParaRPr lang="pl-PL" sz="2000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62DA7CF-B803-40C9-B436-A1D24889B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40579" y="2800493"/>
            <a:ext cx="5571337" cy="211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85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15B566E-6503-4F29-BB74-7C2819924CD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Rewizja Dyrektywy IED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87FCF87-881F-49C0-BCB9-AC2EBAD5C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4</a:t>
            </a:fld>
            <a:endParaRPr lang="pl-PL" dirty="0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86A8EB5B-D19D-4696-A639-15E8ACE632E0}"/>
              </a:ext>
            </a:extLst>
          </p:cNvPr>
          <p:cNvSpPr txBox="1">
            <a:spLocks/>
          </p:cNvSpPr>
          <p:nvPr/>
        </p:nvSpPr>
        <p:spPr>
          <a:xfrm>
            <a:off x="3445966" y="1086124"/>
            <a:ext cx="8468404" cy="5169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667" b="1" u="sng" dirty="0">
                <a:solidFill>
                  <a:srgbClr val="312B93"/>
                </a:solidFill>
              </a:rPr>
              <a:t>Dolne poziomy BAT-</a:t>
            </a:r>
            <a:r>
              <a:rPr lang="pl-PL" sz="2667" b="1" u="sng" dirty="0" err="1">
                <a:solidFill>
                  <a:srgbClr val="312B93"/>
                </a:solidFill>
              </a:rPr>
              <a:t>AELs</a:t>
            </a:r>
            <a:r>
              <a:rPr lang="pl-PL" sz="2667" b="1" u="sng" dirty="0">
                <a:solidFill>
                  <a:srgbClr val="312B93"/>
                </a:solidFill>
              </a:rPr>
              <a:t> (15.3)</a:t>
            </a:r>
          </a:p>
          <a:p>
            <a:r>
              <a:rPr lang="pl-PL" sz="1600" i="1" dirty="0"/>
              <a:t>KE: Właściwy organ ustala możliwie najsurowsze dopuszczalne wielkości emisji (…). Dopuszczalne wielkości emisji opierają się na dokonanej przez prowadzącego ocenie oceny możliwości spełnienia najbardziej rygorystycznego końca zakresu BAT-</a:t>
            </a:r>
            <a:r>
              <a:rPr lang="pl-PL" sz="1600" i="1" dirty="0" err="1"/>
              <a:t>AELs</a:t>
            </a:r>
            <a:r>
              <a:rPr lang="pl-PL" sz="1600" i="1" dirty="0"/>
              <a:t>. </a:t>
            </a:r>
          </a:p>
          <a:p>
            <a:pPr lvl="1">
              <a:spcBef>
                <a:spcPts val="0"/>
              </a:spcBef>
            </a:pPr>
            <a:r>
              <a:rPr lang="pl-PL" sz="1400" dirty="0">
                <a:solidFill>
                  <a:schemeClr val="tx1"/>
                </a:solidFill>
              </a:rPr>
              <a:t>Pył: </a:t>
            </a:r>
            <a:r>
              <a:rPr lang="pl-PL" sz="1400" dirty="0">
                <a:solidFill>
                  <a:srgbClr val="FF0000"/>
                </a:solidFill>
              </a:rPr>
              <a:t>3</a:t>
            </a:r>
            <a:r>
              <a:rPr lang="pl-PL" sz="1400" dirty="0">
                <a:solidFill>
                  <a:schemeClr val="tx1"/>
                </a:solidFill>
              </a:rPr>
              <a:t>-14 mg/m3 (</a:t>
            </a:r>
            <a:r>
              <a:rPr lang="pl-PL" sz="1400" dirty="0" err="1">
                <a:solidFill>
                  <a:schemeClr val="tx1"/>
                </a:solidFill>
              </a:rPr>
              <a:t>śr.d</a:t>
            </a:r>
            <a:r>
              <a:rPr lang="pl-PL" sz="1400" dirty="0">
                <a:solidFill>
                  <a:schemeClr val="tx1"/>
                </a:solidFill>
              </a:rPr>
              <a:t>, </a:t>
            </a:r>
            <a:r>
              <a:rPr lang="pl-PL" sz="1400" dirty="0" err="1">
                <a:solidFill>
                  <a:schemeClr val="tx1"/>
                </a:solidFill>
              </a:rPr>
              <a:t>wb</a:t>
            </a:r>
            <a:r>
              <a:rPr lang="pl-PL" sz="1400" dirty="0">
                <a:solidFill>
                  <a:schemeClr val="tx1"/>
                </a:solidFill>
              </a:rPr>
              <a:t>, 1000MWt+) </a:t>
            </a:r>
          </a:p>
          <a:p>
            <a:pPr lvl="1">
              <a:spcBef>
                <a:spcPts val="0"/>
              </a:spcBef>
            </a:pPr>
            <a:r>
              <a:rPr lang="pl-PL" sz="1400" dirty="0">
                <a:solidFill>
                  <a:schemeClr val="tx1"/>
                </a:solidFill>
              </a:rPr>
              <a:t>SO2: </a:t>
            </a:r>
            <a:r>
              <a:rPr lang="pl-PL" sz="1400" dirty="0">
                <a:solidFill>
                  <a:srgbClr val="FF0000"/>
                </a:solidFill>
              </a:rPr>
              <a:t>170</a:t>
            </a:r>
            <a:r>
              <a:rPr lang="pl-PL" sz="1400" dirty="0">
                <a:solidFill>
                  <a:schemeClr val="tx1"/>
                </a:solidFill>
              </a:rPr>
              <a:t>-220 mg/m3 (</a:t>
            </a:r>
            <a:r>
              <a:rPr lang="pl-PL" sz="1400" dirty="0" err="1">
                <a:solidFill>
                  <a:schemeClr val="tx1"/>
                </a:solidFill>
              </a:rPr>
              <a:t>śr.d</a:t>
            </a:r>
            <a:r>
              <a:rPr lang="pl-PL" sz="1400" dirty="0">
                <a:solidFill>
                  <a:schemeClr val="tx1"/>
                </a:solidFill>
              </a:rPr>
              <a:t>, </a:t>
            </a:r>
            <a:r>
              <a:rPr lang="pl-PL" sz="1400" dirty="0" err="1">
                <a:solidFill>
                  <a:schemeClr val="tx1"/>
                </a:solidFill>
              </a:rPr>
              <a:t>wb</a:t>
            </a:r>
            <a:r>
              <a:rPr lang="pl-PL" sz="1400" dirty="0">
                <a:solidFill>
                  <a:schemeClr val="tx1"/>
                </a:solidFill>
              </a:rPr>
              <a:t>, 300MWt+) </a:t>
            </a:r>
          </a:p>
          <a:p>
            <a:pPr lvl="1">
              <a:spcBef>
                <a:spcPts val="0"/>
              </a:spcBef>
            </a:pPr>
            <a:r>
              <a:rPr lang="pl-PL" sz="1400" dirty="0" err="1">
                <a:solidFill>
                  <a:schemeClr val="tx1"/>
                </a:solidFill>
              </a:rPr>
              <a:t>NOx</a:t>
            </a:r>
            <a:r>
              <a:rPr lang="pl-PL" sz="1400" dirty="0">
                <a:solidFill>
                  <a:schemeClr val="tx1"/>
                </a:solidFill>
              </a:rPr>
              <a:t>: </a:t>
            </a:r>
            <a:r>
              <a:rPr lang="pl-PL" sz="1400" dirty="0">
                <a:solidFill>
                  <a:srgbClr val="FF0000"/>
                </a:solidFill>
              </a:rPr>
              <a:t>140</a:t>
            </a:r>
            <a:r>
              <a:rPr lang="pl-PL" sz="1400" dirty="0">
                <a:solidFill>
                  <a:schemeClr val="tx1"/>
                </a:solidFill>
              </a:rPr>
              <a:t>-220 mg/m3 (</a:t>
            </a:r>
            <a:r>
              <a:rPr lang="pl-PL" sz="1400" dirty="0" err="1">
                <a:solidFill>
                  <a:schemeClr val="tx1"/>
                </a:solidFill>
              </a:rPr>
              <a:t>śr.d</a:t>
            </a:r>
            <a:r>
              <a:rPr lang="pl-PL" sz="1400" dirty="0">
                <a:solidFill>
                  <a:schemeClr val="tx1"/>
                </a:solidFill>
              </a:rPr>
              <a:t> , </a:t>
            </a:r>
            <a:r>
              <a:rPr lang="pl-PL" sz="1400" dirty="0" err="1">
                <a:solidFill>
                  <a:schemeClr val="tx1"/>
                </a:solidFill>
              </a:rPr>
              <a:t>wb</a:t>
            </a:r>
            <a:r>
              <a:rPr lang="pl-PL" sz="1400" dirty="0">
                <a:solidFill>
                  <a:schemeClr val="tx1"/>
                </a:solidFill>
              </a:rPr>
              <a:t> 300MWt+) </a:t>
            </a:r>
          </a:p>
          <a:p>
            <a:pPr lvl="1">
              <a:spcBef>
                <a:spcPts val="0"/>
              </a:spcBef>
            </a:pPr>
            <a:r>
              <a:rPr lang="pl-PL" sz="1400" dirty="0">
                <a:solidFill>
                  <a:schemeClr val="tx1"/>
                </a:solidFill>
              </a:rPr>
              <a:t>Rtęć: </a:t>
            </a:r>
            <a:r>
              <a:rPr lang="pl-PL" sz="1400" dirty="0">
                <a:solidFill>
                  <a:srgbClr val="FF0000"/>
                </a:solidFill>
              </a:rPr>
              <a:t>1</a:t>
            </a:r>
            <a:r>
              <a:rPr lang="pl-PL" sz="1400" dirty="0">
                <a:solidFill>
                  <a:schemeClr val="tx1"/>
                </a:solidFill>
              </a:rPr>
              <a:t>-7 µg/m3 (</a:t>
            </a:r>
            <a:r>
              <a:rPr lang="pl-PL" sz="1400" dirty="0" err="1">
                <a:solidFill>
                  <a:schemeClr val="tx1"/>
                </a:solidFill>
              </a:rPr>
              <a:t>śr.r</a:t>
            </a:r>
            <a:r>
              <a:rPr lang="pl-PL" sz="1400" dirty="0">
                <a:solidFill>
                  <a:schemeClr val="tx1"/>
                </a:solidFill>
              </a:rPr>
              <a:t> , </a:t>
            </a:r>
            <a:r>
              <a:rPr lang="pl-PL" sz="1400" dirty="0" err="1">
                <a:solidFill>
                  <a:schemeClr val="tx1"/>
                </a:solidFill>
              </a:rPr>
              <a:t>wb</a:t>
            </a:r>
            <a:r>
              <a:rPr lang="pl-PL" sz="1400" dirty="0">
                <a:solidFill>
                  <a:schemeClr val="tx1"/>
                </a:solidFill>
              </a:rPr>
              <a:t> 300MWt+) </a:t>
            </a:r>
          </a:p>
          <a:p>
            <a:pPr lvl="1">
              <a:spcBef>
                <a:spcPts val="0"/>
              </a:spcBef>
            </a:pPr>
            <a:endParaRPr lang="pl-PL" sz="14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pl-PL" sz="2400" dirty="0">
                <a:solidFill>
                  <a:srgbClr val="FF0000"/>
                </a:solidFill>
              </a:rPr>
              <a:t>Zapis został złagodzony</a:t>
            </a:r>
          </a:p>
          <a:p>
            <a:r>
              <a:rPr lang="pl-PL" sz="2000" dirty="0"/>
              <a:t>możliwe do osiągniecia, należy brać pod uwagę cały zakres BAT-</a:t>
            </a:r>
            <a:r>
              <a:rPr lang="pl-PL" sz="2000" dirty="0" err="1"/>
              <a:t>AELs</a:t>
            </a:r>
            <a:endParaRPr lang="pl-PL" sz="2000" dirty="0"/>
          </a:p>
          <a:p>
            <a:r>
              <a:rPr lang="pl-PL" sz="2000" b="1" dirty="0"/>
              <a:t>ocena przeprowadzona przez prowadzącego instalację </a:t>
            </a:r>
            <a:r>
              <a:rPr lang="pl-PL" sz="2000" dirty="0"/>
              <a:t>zawierająca analizę wykonalności osiągnięcia najbardziej rygorystycznego krańca przedziału BAT-AEL i wykazującej najlepszy wynik, jaki może osiągnąć instalacja przy zastosowaniu BAT opisanych w konkluzjach dotyczących BAT, biorąc pod uwagę możliwe „cross-media </a:t>
            </a:r>
            <a:r>
              <a:rPr lang="pl-PL" sz="2000" dirty="0" err="1"/>
              <a:t>effects</a:t>
            </a:r>
            <a:r>
              <a:rPr lang="pl-PL" sz="2000" dirty="0"/>
              <a:t>”.</a:t>
            </a:r>
          </a:p>
          <a:p>
            <a:endParaRPr lang="pl-PL" sz="2000" dirty="0"/>
          </a:p>
          <a:p>
            <a:endParaRPr lang="pl-PL" sz="2000" dirty="0"/>
          </a:p>
          <a:p>
            <a:endParaRPr lang="pl-PL" sz="2000" dirty="0"/>
          </a:p>
          <a:p>
            <a:endParaRPr lang="pl-PL" sz="2000" dirty="0"/>
          </a:p>
          <a:p>
            <a:pPr marL="0" indent="0">
              <a:buNone/>
            </a:pPr>
            <a:endParaRPr lang="pl-PL" sz="2000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967F76F-22EC-4E0C-B950-737A519E64BA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b="750"/>
          <a:stretch/>
        </p:blipFill>
        <p:spPr>
          <a:xfrm>
            <a:off x="1110475" y="1086124"/>
            <a:ext cx="2112000" cy="55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28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87FCF87-881F-49C0-BCB9-AC2EBAD5C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5</a:t>
            </a:fld>
            <a:endParaRPr lang="pl-PL" dirty="0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86A8EB5B-D19D-4696-A639-15E8ACE632E0}"/>
              </a:ext>
            </a:extLst>
          </p:cNvPr>
          <p:cNvSpPr txBox="1">
            <a:spLocks/>
          </p:cNvSpPr>
          <p:nvPr/>
        </p:nvSpPr>
        <p:spPr>
          <a:xfrm>
            <a:off x="3485615" y="1396112"/>
            <a:ext cx="8468404" cy="516976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667" b="1" u="sng" dirty="0">
                <a:solidFill>
                  <a:srgbClr val="312B93"/>
                </a:solidFill>
              </a:rPr>
              <a:t>Zwiększenie udziału społeczeństwa (24, 25)</a:t>
            </a:r>
          </a:p>
          <a:p>
            <a:r>
              <a:rPr lang="pl-PL" sz="2667" dirty="0"/>
              <a:t>Pełny udział społeczeństwa </a:t>
            </a:r>
            <a:r>
              <a:rPr lang="pl-PL" sz="2667" b="1" dirty="0"/>
              <a:t>we wszystkich postępowaniach dostosowawczych do konkluzji BAT </a:t>
            </a:r>
            <a:r>
              <a:rPr lang="pl-PL" sz="2667" dirty="0"/>
              <a:t>(obecnie – tylko odstępstwo i istotna zmiana).</a:t>
            </a:r>
          </a:p>
          <a:p>
            <a:r>
              <a:rPr lang="pl-PL" sz="2667" i="1" dirty="0"/>
              <a:t>Udział w postępowaniu odwoławczym nie może być uzależniony od roli, jaką dany podmiot miał w fazie procedury wydawania pozwolenia.</a:t>
            </a:r>
          </a:p>
          <a:p>
            <a:pPr marL="480460" indent="0">
              <a:buNone/>
            </a:pPr>
            <a:r>
              <a:rPr lang="pl-PL" sz="2667" dirty="0"/>
              <a:t>…czyli każdy miałby możliwość odwołania od decyzji.</a:t>
            </a:r>
          </a:p>
          <a:p>
            <a:pPr marL="480460" indent="0">
              <a:buNone/>
            </a:pPr>
            <a:endParaRPr lang="pl-PL" sz="2667" dirty="0"/>
          </a:p>
          <a:p>
            <a:pPr marL="0" indent="0">
              <a:buNone/>
            </a:pPr>
            <a:r>
              <a:rPr lang="pl-PL" sz="2667" dirty="0"/>
              <a:t>Znaczna cześć postepowań odwoławczych nadal się nie zakończyła.</a:t>
            </a:r>
          </a:p>
          <a:p>
            <a:pPr marL="0" indent="0">
              <a:buNone/>
            </a:pPr>
            <a:r>
              <a:rPr lang="pl-PL" sz="2667" dirty="0">
                <a:solidFill>
                  <a:srgbClr val="FF0000"/>
                </a:solidFill>
              </a:rPr>
              <a:t>Udział społeczeństwa zgodnie z orzeczeniami dot. Konwencji </a:t>
            </a:r>
            <a:r>
              <a:rPr lang="pl-PL" sz="2667" dirty="0" err="1">
                <a:solidFill>
                  <a:srgbClr val="FF0000"/>
                </a:solidFill>
              </a:rPr>
              <a:t>Aarhus</a:t>
            </a:r>
            <a:r>
              <a:rPr lang="pl-PL" sz="2667" dirty="0">
                <a:solidFill>
                  <a:srgbClr val="FF0000"/>
                </a:solidFill>
              </a:rPr>
              <a:t>. </a:t>
            </a:r>
          </a:p>
          <a:p>
            <a:pPr marL="0" indent="0">
              <a:buNone/>
            </a:pPr>
            <a:r>
              <a:rPr lang="pl-PL" sz="3067" dirty="0">
                <a:solidFill>
                  <a:srgbClr val="FF0000"/>
                </a:solidFill>
              </a:rPr>
              <a:t>Na </a:t>
            </a:r>
            <a:r>
              <a:rPr lang="pl-PL" sz="3067" b="1" dirty="0">
                <a:solidFill>
                  <a:srgbClr val="FF0000"/>
                </a:solidFill>
              </a:rPr>
              <a:t>każdym etapie </a:t>
            </a:r>
            <a:r>
              <a:rPr lang="pl-PL" sz="3067" dirty="0">
                <a:solidFill>
                  <a:srgbClr val="FF0000"/>
                </a:solidFill>
              </a:rPr>
              <a:t>podmiot wykazujący interes prawny będzie mógł </a:t>
            </a:r>
            <a:r>
              <a:rPr lang="pl-PL" sz="3067" b="1" dirty="0">
                <a:solidFill>
                  <a:srgbClr val="FF0000"/>
                </a:solidFill>
              </a:rPr>
              <a:t>wziąć udział w postępowaniu</a:t>
            </a:r>
            <a:r>
              <a:rPr lang="pl-PL" sz="3067" dirty="0">
                <a:solidFill>
                  <a:srgbClr val="FF0000"/>
                </a:solidFill>
              </a:rPr>
              <a:t>, także np. zgłosić uwagi do decyzji przed jej uprawomocnieniem. </a:t>
            </a:r>
            <a:endParaRPr lang="pl-PL" sz="3067" dirty="0"/>
          </a:p>
          <a:p>
            <a:pPr marL="480460" indent="0">
              <a:buNone/>
            </a:pPr>
            <a:endParaRPr lang="pl-PL" sz="2667" dirty="0"/>
          </a:p>
          <a:p>
            <a:pPr marL="480460" indent="0">
              <a:buNone/>
            </a:pPr>
            <a:endParaRPr lang="pl-PL" sz="2667" dirty="0"/>
          </a:p>
          <a:p>
            <a:endParaRPr lang="pl-PL" sz="2000" dirty="0"/>
          </a:p>
          <a:p>
            <a:endParaRPr lang="pl-PL" sz="2000" dirty="0"/>
          </a:p>
          <a:p>
            <a:endParaRPr lang="pl-PL" sz="2000" dirty="0"/>
          </a:p>
          <a:p>
            <a:endParaRPr lang="pl-PL" sz="2000" dirty="0"/>
          </a:p>
          <a:p>
            <a:endParaRPr lang="pl-PL" sz="2000" dirty="0"/>
          </a:p>
          <a:p>
            <a:pPr marL="0" indent="0">
              <a:buNone/>
            </a:pPr>
            <a:endParaRPr lang="pl-PL" sz="2000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442518A-F6F6-4412-A4A3-28ACC9B21CDD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b="2595"/>
          <a:stretch/>
        </p:blipFill>
        <p:spPr>
          <a:xfrm>
            <a:off x="1110280" y="1089113"/>
            <a:ext cx="2112000" cy="5568000"/>
          </a:xfrm>
          <a:prstGeom prst="rect">
            <a:avLst/>
          </a:prstGeom>
        </p:spPr>
      </p:pic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740B3FCE-3D83-A613-0FC0-018E86D53C6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1225" y="249238"/>
            <a:ext cx="6961188" cy="623887"/>
          </a:xfrm>
        </p:spPr>
        <p:txBody>
          <a:bodyPr/>
          <a:lstStyle/>
          <a:p>
            <a:r>
              <a:rPr lang="pl-PL" dirty="0"/>
              <a:t>Rewizja Dyrektywy IED</a:t>
            </a:r>
          </a:p>
        </p:txBody>
      </p:sp>
    </p:spTree>
    <p:extLst>
      <p:ext uri="{BB962C8B-B14F-4D97-AF65-F5344CB8AC3E}">
        <p14:creationId xmlns:p14="http://schemas.microsoft.com/office/powerpoint/2010/main" val="37274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AF5244BC-34F9-719F-B5BE-3A0EB87D509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Rewizja Dyrektywy IED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3C0950EA-8406-1E1A-7178-42191FA16C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6</a:t>
            </a:fld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4E46287-7EE4-8BE4-CF41-2539E8EF068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00424" y="1089112"/>
            <a:ext cx="8653452" cy="5768888"/>
          </a:xfrm>
        </p:spPr>
        <p:txBody>
          <a:bodyPr>
            <a:normAutofit fontScale="92500"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pl-PL" dirty="0"/>
              <a:t>BAT AELS ocena przeprowadzona przez prowadzącego instalację zawierająca </a:t>
            </a:r>
            <a:r>
              <a:rPr lang="pl-PL" b="1" dirty="0"/>
              <a:t>analizę wykonalności osiągnięcia najbardziej rygorystycznego krańca przedziału BAT-AEL </a:t>
            </a:r>
            <a:r>
              <a:rPr lang="pl-PL" dirty="0"/>
              <a:t>i wykazującej najlepszy wynik, jaki może osiągnąć instalacja przy zastosowaniu BAT opisanych w konkluzjach dotyczących BAT, biorąc pod uwagę możliwe „cross-media </a:t>
            </a:r>
            <a:r>
              <a:rPr lang="pl-PL" dirty="0" err="1"/>
              <a:t>effects</a:t>
            </a:r>
            <a:r>
              <a:rPr lang="pl-PL" dirty="0"/>
              <a:t>”.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pl-PL" dirty="0"/>
              <a:t>Wymagania dla substancji z zał. XVII 1907/2006 REACH  – tam m.in. rtęć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pl-PL" dirty="0"/>
              <a:t>Pośrednie zrzuty ścieków i ochrona wód powierzchniowych - </a:t>
            </a:r>
            <a:r>
              <a:rPr lang="pl-PL" b="1" dirty="0"/>
              <a:t>Zapewnienie, że nie zagrozi zewnętrznej oczyszczalni</a:t>
            </a:r>
            <a:r>
              <a:rPr lang="pl-PL" dirty="0"/>
              <a:t>, ładunki i </a:t>
            </a:r>
            <a:r>
              <a:rPr lang="pl-PL" dirty="0" err="1"/>
              <a:t>elv</a:t>
            </a:r>
            <a:r>
              <a:rPr lang="pl-PL" dirty="0"/>
              <a:t>. Całkowity ładunek substancji uwalnianej nie zwiększy się, w porównaniu do sytuacji gdyby emisje z instalacji miały być zgodne z </a:t>
            </a:r>
            <a:r>
              <a:rPr lang="pl-PL" dirty="0" err="1"/>
              <a:t>BATAEls</a:t>
            </a:r>
            <a:r>
              <a:rPr lang="pl-PL" dirty="0"/>
              <a:t> przy uwolnieniu bezpośrednim. </a:t>
            </a:r>
            <a:r>
              <a:rPr lang="pl-PL" b="1" dirty="0"/>
              <a:t>Opis jak to jest dotrzymywane – ma być w załączniku do PZ</a:t>
            </a:r>
            <a:r>
              <a:rPr lang="pl-PL" dirty="0"/>
              <a:t>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pl-PL" dirty="0"/>
              <a:t>Nowa sprawozdawczość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pl-PL" b="1" dirty="0"/>
              <a:t>Ocena wpływu odstępstw na stężenia w środowisku</a:t>
            </a:r>
            <a:r>
              <a:rPr lang="pl-PL" dirty="0"/>
              <a:t>; jeśli jest mierzalne – MS zapewniają monitoring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pl-PL" dirty="0"/>
              <a:t>System Zarzadzania Środowiskowego EMS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pl-PL" dirty="0"/>
              <a:t>Plany transformacji 2030-2050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pl-PL" dirty="0"/>
              <a:t>Na każdym etapie podmiot wykazujący interes prawny będzie mógł wziąć udział w postępowaniu, także np. zgłosić uwagi do decyzji przed jej uprawomocnieniem. </a:t>
            </a:r>
          </a:p>
          <a:p>
            <a:endParaRPr lang="pl-PL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4B8E4EA-DAD3-27AF-2B58-87F3E4BFD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10282" y="1089112"/>
            <a:ext cx="2112001" cy="5568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77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nergy market developments: Coal and natural gas prices reach record highs">
            <a:extLst>
              <a:ext uri="{FF2B5EF4-FFF2-40B4-BE49-F238E27FC236}">
                <a16:creationId xmlns:a16="http://schemas.microsoft.com/office/drawing/2014/main" id="{08CB08D0-320D-4B9F-D8C8-12270E3FD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17717" y="2817116"/>
            <a:ext cx="5568001" cy="211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15B566E-6503-4F29-BB74-7C2819924CD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Rewizja Dyrektywy IED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87FCF87-881F-49C0-BCB9-AC2EBAD5C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7</a:t>
            </a:fld>
            <a:endParaRPr lang="pl-PL" dirty="0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86A8EB5B-D19D-4696-A639-15E8ACE632E0}"/>
              </a:ext>
            </a:extLst>
          </p:cNvPr>
          <p:cNvSpPr txBox="1">
            <a:spLocks/>
          </p:cNvSpPr>
          <p:nvPr/>
        </p:nvSpPr>
        <p:spPr>
          <a:xfrm>
            <a:off x="3485615" y="1396112"/>
            <a:ext cx="8468404" cy="5169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667" b="1" u="sng" dirty="0">
                <a:solidFill>
                  <a:srgbClr val="312B93"/>
                </a:solidFill>
              </a:rPr>
              <a:t>Odstępstwo kryzysowe (15.5)</a:t>
            </a:r>
          </a:p>
          <a:p>
            <a:r>
              <a:rPr lang="pl-PL" sz="2667" dirty="0">
                <a:solidFill>
                  <a:schemeClr val="tx1">
                    <a:lumMod val="95000"/>
                    <a:lumOff val="5000"/>
                  </a:schemeClr>
                </a:solidFill>
              </a:rPr>
              <a:t>zaburzenia dostaw energii; środków i sprzętu potrzebnych do pracy; gdy produkt jest niezbędny</a:t>
            </a:r>
          </a:p>
          <a:p>
            <a:r>
              <a:rPr lang="pl-PL" sz="2667" dirty="0">
                <a:solidFill>
                  <a:schemeClr val="tx1">
                    <a:lumMod val="95000"/>
                    <a:lumOff val="5000"/>
                  </a:schemeClr>
                </a:solidFill>
              </a:rPr>
              <a:t>Tylko na czas kryzysu, organ zmienia PZ i ma dopilnować a kraj nadzorować i monitorować.</a:t>
            </a:r>
          </a:p>
          <a:p>
            <a:r>
              <a:rPr lang="pl-PL" sz="2667" dirty="0">
                <a:solidFill>
                  <a:schemeClr val="tx1">
                    <a:lumMod val="95000"/>
                    <a:lumOff val="5000"/>
                  </a:schemeClr>
                </a:solidFill>
              </a:rPr>
              <a:t>Nie dłużej niż 3 miesiące z możliwością przedłużenia do 6</a:t>
            </a:r>
          </a:p>
          <a:p>
            <a:r>
              <a:rPr lang="pl-PL" sz="2667" dirty="0">
                <a:solidFill>
                  <a:schemeClr val="tx1">
                    <a:lumMod val="95000"/>
                    <a:lumOff val="5000"/>
                  </a:schemeClr>
                </a:solidFill>
              </a:rPr>
              <a:t>Publicznie dostępne, KE może wydać wytyczne o kryteriach, </a:t>
            </a:r>
          </a:p>
          <a:p>
            <a:r>
              <a:rPr lang="pl-PL" sz="2667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informacje i uzasadnienie jest notyfikowane do KE</a:t>
            </a:r>
          </a:p>
          <a:p>
            <a:endParaRPr lang="pl-PL" sz="2667" dirty="0"/>
          </a:p>
          <a:p>
            <a:endParaRPr lang="pl-PL" sz="2667" dirty="0"/>
          </a:p>
          <a:p>
            <a:endParaRPr lang="pl-PL" sz="2667" dirty="0"/>
          </a:p>
          <a:p>
            <a:pPr marL="480460" indent="0">
              <a:buNone/>
            </a:pPr>
            <a:endParaRPr lang="pl-PL" sz="2667" dirty="0"/>
          </a:p>
          <a:p>
            <a:pPr marL="480460" indent="0">
              <a:buNone/>
            </a:pPr>
            <a:endParaRPr lang="pl-PL" sz="2667" dirty="0"/>
          </a:p>
          <a:p>
            <a:pPr marL="480460" indent="0">
              <a:buNone/>
            </a:pPr>
            <a:endParaRPr lang="pl-PL" sz="2667" dirty="0"/>
          </a:p>
          <a:p>
            <a:endParaRPr lang="pl-PL" sz="2000" dirty="0"/>
          </a:p>
          <a:p>
            <a:endParaRPr lang="pl-PL" sz="2000" dirty="0"/>
          </a:p>
          <a:p>
            <a:endParaRPr lang="pl-PL" sz="2000" dirty="0"/>
          </a:p>
          <a:p>
            <a:endParaRPr lang="pl-PL" sz="2000" dirty="0"/>
          </a:p>
          <a:p>
            <a:endParaRPr lang="pl-PL" sz="2000" dirty="0"/>
          </a:p>
          <a:p>
            <a:pPr marL="0" indent="0">
              <a:buNone/>
            </a:pP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149856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15B566E-6503-4F29-BB74-7C2819924CD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pl-PL" dirty="0"/>
              <a:t>Rewizja Dyrektywy IED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87FCF87-881F-49C0-BCB9-AC2EBAD5C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828919-26D8-49F9-BED6-290AEDFCD9CD}" type="slidenum">
              <a:rPr lang="pl-PL" smtClean="0"/>
              <a:pPr/>
              <a:t>8</a:t>
            </a:fld>
            <a:endParaRPr lang="pl-PL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2C67D50A-5332-431D-9532-6FDB821EB895}"/>
              </a:ext>
            </a:extLst>
          </p:cNvPr>
          <p:cNvSpPr txBox="1">
            <a:spLocks/>
          </p:cNvSpPr>
          <p:nvPr/>
        </p:nvSpPr>
        <p:spPr>
          <a:xfrm>
            <a:off x="3702820" y="1207780"/>
            <a:ext cx="8351056" cy="557323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667" b="1" dirty="0">
                <a:solidFill>
                  <a:srgbClr val="312B93"/>
                </a:solidFill>
              </a:rPr>
              <a:t>Wnioski</a:t>
            </a:r>
          </a:p>
          <a:p>
            <a:r>
              <a:rPr lang="pl-PL" sz="2400" dirty="0">
                <a:solidFill>
                  <a:schemeClr val="tx1"/>
                </a:solidFill>
              </a:rPr>
              <a:t>Obciążenia administracyjne: </a:t>
            </a:r>
          </a:p>
          <a:p>
            <a:pPr lvl="1"/>
            <a:r>
              <a:rPr lang="pl-PL" sz="2000" dirty="0">
                <a:solidFill>
                  <a:srgbClr val="FF0000"/>
                </a:solidFill>
              </a:rPr>
              <a:t>Stopień komplikacji, dodatkowe elementy</a:t>
            </a:r>
          </a:p>
          <a:p>
            <a:pPr lvl="1"/>
            <a:r>
              <a:rPr lang="pl-PL" sz="2000" dirty="0">
                <a:solidFill>
                  <a:srgbClr val="FF0000"/>
                </a:solidFill>
              </a:rPr>
              <a:t>Więcej obowiązków, badań i analiz </a:t>
            </a:r>
          </a:p>
          <a:p>
            <a:r>
              <a:rPr lang="pl-PL" sz="2400" dirty="0">
                <a:solidFill>
                  <a:schemeClr val="tx1"/>
                </a:solidFill>
              </a:rPr>
              <a:t>Olbrzymie obciążenia organów administracji, uznaniowość</a:t>
            </a:r>
          </a:p>
          <a:p>
            <a:r>
              <a:rPr lang="pl-PL" sz="2400" dirty="0">
                <a:solidFill>
                  <a:schemeClr val="tx1"/>
                </a:solidFill>
              </a:rPr>
              <a:t>Dostosowanie do BAT – znaczne wydłużenie postępowań, trudniej o odstępstwo</a:t>
            </a:r>
          </a:p>
          <a:p>
            <a:r>
              <a:rPr lang="pl-PL" sz="2400" dirty="0">
                <a:solidFill>
                  <a:schemeClr val="tx1"/>
                </a:solidFill>
              </a:rPr>
              <a:t>Wejście w życie – kwiecień 2026, ale:</a:t>
            </a:r>
          </a:p>
          <a:p>
            <a:pPr lvl="1"/>
            <a:r>
              <a:rPr lang="pl-PL" sz="2200" dirty="0">
                <a:solidFill>
                  <a:srgbClr val="00B050"/>
                </a:solidFill>
              </a:rPr>
              <a:t>Zaostrzenie przepisów emisyjnych (dolne zakresy) będzie obowiązywać dopiero 4 lata po publikacji </a:t>
            </a:r>
            <a:r>
              <a:rPr lang="pl-PL" sz="2200" b="1" dirty="0">
                <a:solidFill>
                  <a:srgbClr val="00B050"/>
                </a:solidFill>
              </a:rPr>
              <a:t>nowych konkluzji BAT</a:t>
            </a:r>
            <a:r>
              <a:rPr lang="pl-PL" sz="2200" dirty="0">
                <a:solidFill>
                  <a:srgbClr val="00B050"/>
                </a:solidFill>
              </a:rPr>
              <a:t>, w tym dla nowych instalacji</a:t>
            </a:r>
          </a:p>
          <a:p>
            <a:pPr lvl="1"/>
            <a:r>
              <a:rPr lang="pl-PL" sz="2200" dirty="0">
                <a:solidFill>
                  <a:srgbClr val="00B050"/>
                </a:solidFill>
              </a:rPr>
              <a:t>Zmiany obowiązków i innych wymagań – dopiero po istotnej zmianie PZ</a:t>
            </a:r>
          </a:p>
          <a:p>
            <a:pPr lvl="1"/>
            <a:r>
              <a:rPr lang="pl-PL" sz="2200" dirty="0">
                <a:solidFill>
                  <a:srgbClr val="00B050"/>
                </a:solidFill>
              </a:rPr>
              <a:t>Część rozwiązań będzie bazowało na polskich przepisach</a:t>
            </a:r>
            <a:endParaRPr lang="pl-PL" sz="1800" dirty="0">
              <a:solidFill>
                <a:srgbClr val="00B050"/>
              </a:solidFill>
            </a:endParaRPr>
          </a:p>
          <a:p>
            <a:pPr lvl="1"/>
            <a:endParaRPr lang="pl-PL" sz="1800" dirty="0">
              <a:solidFill>
                <a:srgbClr val="00B050"/>
              </a:solidFill>
            </a:endParaRPr>
          </a:p>
          <a:p>
            <a:endParaRPr lang="pl-PL" sz="2000" dirty="0"/>
          </a:p>
          <a:p>
            <a:endParaRPr lang="pl-PL" sz="2000" dirty="0"/>
          </a:p>
          <a:p>
            <a:endParaRPr lang="pl-PL" sz="2000" dirty="0"/>
          </a:p>
          <a:p>
            <a:endParaRPr lang="pl-PL" sz="2000" dirty="0"/>
          </a:p>
          <a:p>
            <a:pPr marL="0" indent="0">
              <a:buNone/>
            </a:pPr>
            <a:endParaRPr lang="pl-PL" sz="2000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63FAB77-89DA-40BB-C629-A56B343AC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307" y="1083800"/>
            <a:ext cx="2259421" cy="557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78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" name="Table 32">
            <a:extLst>
              <a:ext uri="{FF2B5EF4-FFF2-40B4-BE49-F238E27FC236}">
                <a16:creationId xmlns:a16="http://schemas.microsoft.com/office/drawing/2014/main" id="{A6E12ED9-D6FB-B5C5-F0DF-611FB0F1F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390470"/>
              </p:ext>
            </p:extLst>
          </p:nvPr>
        </p:nvGraphicFramePr>
        <p:xfrm>
          <a:off x="334175" y="1339469"/>
          <a:ext cx="11166166" cy="4339796"/>
        </p:xfrm>
        <a:graphic>
          <a:graphicData uri="http://schemas.openxmlformats.org/drawingml/2006/table">
            <a:tbl>
              <a:tblPr firstRow="1" firstCol="1"/>
              <a:tblGrid>
                <a:gridCol w="1917078">
                  <a:extLst>
                    <a:ext uri="{9D8B030D-6E8A-4147-A177-3AD203B41FA5}">
                      <a16:colId xmlns:a16="http://schemas.microsoft.com/office/drawing/2014/main" val="1399337709"/>
                    </a:ext>
                  </a:extLst>
                </a:gridCol>
                <a:gridCol w="1801618">
                  <a:extLst>
                    <a:ext uri="{9D8B030D-6E8A-4147-A177-3AD203B41FA5}">
                      <a16:colId xmlns:a16="http://schemas.microsoft.com/office/drawing/2014/main" val="1245344855"/>
                    </a:ext>
                  </a:extLst>
                </a:gridCol>
                <a:gridCol w="1859349">
                  <a:extLst>
                    <a:ext uri="{9D8B030D-6E8A-4147-A177-3AD203B41FA5}">
                      <a16:colId xmlns:a16="http://schemas.microsoft.com/office/drawing/2014/main" val="1624232626"/>
                    </a:ext>
                  </a:extLst>
                </a:gridCol>
                <a:gridCol w="1859349">
                  <a:extLst>
                    <a:ext uri="{9D8B030D-6E8A-4147-A177-3AD203B41FA5}">
                      <a16:colId xmlns:a16="http://schemas.microsoft.com/office/drawing/2014/main" val="2889981900"/>
                    </a:ext>
                  </a:extLst>
                </a:gridCol>
                <a:gridCol w="1859349">
                  <a:extLst>
                    <a:ext uri="{9D8B030D-6E8A-4147-A177-3AD203B41FA5}">
                      <a16:colId xmlns:a16="http://schemas.microsoft.com/office/drawing/2014/main" val="426814865"/>
                    </a:ext>
                  </a:extLst>
                </a:gridCol>
                <a:gridCol w="1869423">
                  <a:extLst>
                    <a:ext uri="{9D8B030D-6E8A-4147-A177-3AD203B41FA5}">
                      <a16:colId xmlns:a16="http://schemas.microsoft.com/office/drawing/2014/main" val="2731656611"/>
                    </a:ext>
                  </a:extLst>
                </a:gridCol>
              </a:tblGrid>
              <a:tr h="448742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l"/>
                      <a:r>
                        <a:rPr lang="pl-PL" sz="1200" kern="1200" dirty="0">
                          <a:solidFill>
                            <a:schemeClr val="bg2"/>
                          </a:solidFill>
                          <a:latin typeface="+mn-lt"/>
                          <a:ea typeface="ＭＳ Ｐゴシック" pitchFamily="34" charset="-128"/>
                          <a:cs typeface="+mn-cs"/>
                        </a:rPr>
                        <a:t>Centrum Innowacji INCITE</a:t>
                      </a:r>
                      <a:endParaRPr lang="en-GB" sz="1200" kern="1200" dirty="0">
                        <a:solidFill>
                          <a:schemeClr val="bg2"/>
                        </a:solidFill>
                        <a:latin typeface="+mn-lt"/>
                        <a:ea typeface="ＭＳ Ｐゴシック" pitchFamily="34" charset="-128"/>
                        <a:cs typeface="+mn-cs"/>
                      </a:endParaRPr>
                    </a:p>
                  </a:txBody>
                  <a:tcPr marL="90000" marT="126000" marB="12600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l"/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0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6509F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GB" sz="1000" dirty="0"/>
                        <a:t>Text</a:t>
                      </a:r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6509F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8639392"/>
                  </a:ext>
                </a:extLst>
              </a:tr>
              <a:tr h="826162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kern="1200" dirty="0">
                          <a:solidFill>
                            <a:schemeClr val="bg2"/>
                          </a:solidFill>
                          <a:latin typeface="+mn-lt"/>
                          <a:ea typeface="ＭＳ Ｐゴシック" pitchFamily="34" charset="-128"/>
                          <a:cs typeface="+mn-cs"/>
                        </a:rPr>
                        <a:t>Konkluzje BAT dla nowych branż</a:t>
                      </a:r>
                      <a:endParaRPr lang="en-GB" sz="1200" kern="1200" dirty="0">
                        <a:solidFill>
                          <a:schemeClr val="bg2"/>
                        </a:solidFill>
                        <a:latin typeface="+mn-lt"/>
                        <a:ea typeface="ＭＳ Ｐゴシック" pitchFamily="34" charset="-128"/>
                        <a:cs typeface="+mn-cs"/>
                      </a:endParaRPr>
                    </a:p>
                  </a:txBody>
                  <a:tcPr marT="126000" marB="12600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4306800"/>
                  </a:ext>
                </a:extLst>
              </a:tr>
              <a:tr h="448742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pl-PL" sz="1200" dirty="0">
                        <a:solidFill>
                          <a:schemeClr val="bg2"/>
                        </a:solidFill>
                      </a:endParaRPr>
                    </a:p>
                    <a:p>
                      <a:endParaRPr lang="pl-PL" sz="1200" dirty="0">
                        <a:solidFill>
                          <a:schemeClr val="bg2"/>
                        </a:solidFill>
                      </a:endParaRPr>
                    </a:p>
                    <a:p>
                      <a:r>
                        <a:rPr lang="pl-PL" sz="1200" dirty="0">
                          <a:solidFill>
                            <a:schemeClr val="bg2"/>
                          </a:solidFill>
                        </a:rPr>
                        <a:t>Wymagania BAT dla specyficznych procesów</a:t>
                      </a:r>
                      <a:endParaRPr lang="en-GB" sz="1200" dirty="0">
                        <a:solidFill>
                          <a:schemeClr val="bg2"/>
                        </a:solidFill>
                      </a:endParaRPr>
                    </a:p>
                  </a:txBody>
                  <a:tcPr marT="126000" marB="12600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8722715"/>
                  </a:ext>
                </a:extLst>
              </a:tr>
              <a:tr h="63745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kern="1200" dirty="0">
                          <a:solidFill>
                            <a:schemeClr val="bg2"/>
                          </a:solidFill>
                          <a:latin typeface="+mn-lt"/>
                          <a:ea typeface="ＭＳ Ｐゴシック" pitchFamily="34" charset="-128"/>
                          <a:cs typeface="+mn-cs"/>
                        </a:rPr>
                        <a:t>Chów i hodowla zwierząt</a:t>
                      </a:r>
                      <a:endParaRPr lang="en-GB" sz="1200" kern="1200" dirty="0">
                        <a:solidFill>
                          <a:schemeClr val="bg2"/>
                        </a:solidFill>
                        <a:latin typeface="+mn-lt"/>
                        <a:ea typeface="ＭＳ Ｐゴシック" pitchFamily="34" charset="-128"/>
                        <a:cs typeface="+mn-cs"/>
                      </a:endParaRPr>
                    </a:p>
                  </a:txBody>
                  <a:tcPr marT="126000" marB="12600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0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6509F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GB" sz="1000" dirty="0"/>
                        <a:t>Member States imposing rules</a:t>
                      </a:r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6509F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6509F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6924996"/>
                  </a:ext>
                </a:extLst>
              </a:tr>
              <a:tr h="448742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kern="1200" dirty="0">
                          <a:solidFill>
                            <a:schemeClr val="bg2"/>
                          </a:solidFill>
                          <a:latin typeface="+mn-lt"/>
                          <a:ea typeface="ＭＳ Ｐゴシック" pitchFamily="34" charset="-128"/>
                          <a:cs typeface="+mn-cs"/>
                        </a:rPr>
                        <a:t>Plany Transformacji</a:t>
                      </a:r>
                      <a:endParaRPr lang="en-GB" sz="1200" kern="1200" dirty="0">
                        <a:solidFill>
                          <a:schemeClr val="bg2"/>
                        </a:solidFill>
                        <a:latin typeface="+mn-lt"/>
                        <a:ea typeface="ＭＳ Ｐゴシック" pitchFamily="34" charset="-128"/>
                        <a:cs typeface="+mn-cs"/>
                      </a:endParaRPr>
                    </a:p>
                  </a:txBody>
                  <a:tcPr marT="126000" marB="12600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0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6509F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0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916083"/>
                  </a:ext>
                </a:extLst>
              </a:tr>
              <a:tr h="826162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kern="1200" dirty="0">
                          <a:solidFill>
                            <a:schemeClr val="bg2"/>
                          </a:solidFill>
                          <a:latin typeface="+mn-lt"/>
                          <a:ea typeface="ＭＳ Ｐゴシック" pitchFamily="34" charset="-128"/>
                          <a:cs typeface="+mn-cs"/>
                        </a:rPr>
                        <a:t>Wdrażanie nowych wymagań w pozwoleniach</a:t>
                      </a:r>
                      <a:endParaRPr lang="en-GB" sz="1200" kern="1200" dirty="0">
                        <a:solidFill>
                          <a:schemeClr val="bg2"/>
                        </a:solidFill>
                        <a:latin typeface="+mn-lt"/>
                        <a:ea typeface="ＭＳ Ｐゴシック" pitchFamily="34" charset="-128"/>
                        <a:cs typeface="+mn-cs"/>
                      </a:endParaRPr>
                    </a:p>
                  </a:txBody>
                  <a:tcPr marT="126000" marB="12600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sz="1000"/>
                    </a:p>
                  </a:txBody>
                  <a:tcPr anchor="ctr" anchorCtr="1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r>
                        <a:rPr lang="en-GB" sz="1000" dirty="0"/>
                        <a:t>Text</a:t>
                      </a:r>
                    </a:p>
                  </a:txBody>
                  <a:tcPr anchor="ctr" anchorCtr="1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 anchorCtr="1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5296238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3206" y="0"/>
            <a:ext cx="10725392" cy="782357"/>
          </a:xfrm>
        </p:spPr>
        <p:txBody>
          <a:bodyPr/>
          <a:lstStyle/>
          <a:p>
            <a:r>
              <a:rPr lang="pl-PL" sz="3600" b="1" dirty="0"/>
              <a:t>Harmonogram wdrażania nowelizacji IED</a:t>
            </a:r>
            <a:endParaRPr lang="en-GB" sz="3600" b="1" dirty="0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21CC6578-38B7-16E7-5C26-316044EEEF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84945" y="1561586"/>
            <a:ext cx="150495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Ut</a:t>
            </a: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worzenie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18" name="Arrow: Pentagon 117">
            <a:extLst>
              <a:ext uri="{FF2B5EF4-FFF2-40B4-BE49-F238E27FC236}">
                <a16:creationId xmlns:a16="http://schemas.microsoft.com/office/drawing/2014/main" id="{543D4A0A-1C3E-B8DF-2514-DE3590707C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66094" y="1561540"/>
            <a:ext cx="7334249" cy="3600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Funkcjonowanie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D29C4B76-C645-25A8-E656-91AB33502D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84944" y="2415359"/>
            <a:ext cx="5438775" cy="360000"/>
          </a:xfrm>
          <a:prstGeom prst="rect">
            <a:avLst/>
          </a:prstGeom>
          <a:solidFill>
            <a:schemeClr val="tx2">
              <a:lumMod val="1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Baterie i akumulatory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1C7F653F-10BA-8727-8011-E087B14E3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84944" y="1986725"/>
            <a:ext cx="5438775" cy="360000"/>
          </a:xfrm>
          <a:prstGeom prst="rect">
            <a:avLst/>
          </a:prstGeom>
          <a:solidFill>
            <a:schemeClr val="tx2">
              <a:lumMod val="1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Wydobycie metali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8331A25D-62F5-D524-CA34-BDD7562F1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84944" y="2833495"/>
            <a:ext cx="5438775" cy="360000"/>
          </a:xfrm>
          <a:prstGeom prst="rect">
            <a:avLst/>
          </a:prstGeom>
          <a:solidFill>
            <a:schemeClr val="tx2">
              <a:lumMod val="1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br>
              <a:rPr kumimoji="0" lang="en-IE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</a:br>
            <a:endParaRPr kumimoji="0" lang="en-IE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Składowiska odpadów</a:t>
            </a:r>
            <a:endParaRPr kumimoji="0" lang="en-IE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br>
              <a:rPr kumimoji="0" lang="en-IE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apple-system"/>
                <a:ea typeface="+mn-ea"/>
                <a:cs typeface="+mn-cs"/>
                <a:sym typeface="Arial"/>
              </a:rPr>
            </a:b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D3511696-F6C3-E6ED-BBF1-9084AF776F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84944" y="3824973"/>
            <a:ext cx="2847976" cy="499238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Przygotowanie systemu zgłoszeń</a:t>
            </a: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120128EE-0E61-D9CE-1F45-E8A640B82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18644" y="3824495"/>
            <a:ext cx="4248150" cy="499238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Wdrażanie</a:t>
            </a: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3E022311-0869-0A38-23D6-A0B0BFF6C5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84944" y="4438199"/>
            <a:ext cx="3485112" cy="3571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Ustalenie zawartości Planów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30" name="Arrow: Pentagon 129">
            <a:extLst>
              <a:ext uri="{FF2B5EF4-FFF2-40B4-BE49-F238E27FC236}">
                <a16:creationId xmlns:a16="http://schemas.microsoft.com/office/drawing/2014/main" id="{423D38E7-F9C8-D72C-964E-EE47FA452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13513" y="4441949"/>
            <a:ext cx="5286830" cy="360000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Wdrażanie w branżach energochłonnych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32" name="Arrow: Pentagon 131">
            <a:extLst>
              <a:ext uri="{FF2B5EF4-FFF2-40B4-BE49-F238E27FC236}">
                <a16:creationId xmlns:a16="http://schemas.microsoft.com/office/drawing/2014/main" id="{90BF59D5-0AEB-AA54-BB06-729AEF46F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84943" y="4869802"/>
            <a:ext cx="8915399" cy="910800"/>
          </a:xfrm>
          <a:prstGeom prst="homePlat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34" name="Arrow: Pentagon 133">
            <a:extLst>
              <a:ext uri="{FF2B5EF4-FFF2-40B4-BE49-F238E27FC236}">
                <a16:creationId xmlns:a16="http://schemas.microsoft.com/office/drawing/2014/main" id="{41CD4052-E0F4-6BD0-94F4-A6FCB85E5C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18969" y="1979305"/>
            <a:ext cx="3381374" cy="1223068"/>
          </a:xfrm>
          <a:prstGeom prst="homePlate">
            <a:avLst/>
          </a:prstGeom>
          <a:solidFill>
            <a:schemeClr val="tx2">
              <a:lumMod val="1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Wdrażanie BAT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(4 </a:t>
            </a: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lata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)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2A9079C0-B22D-9386-6AAA-6019C51B2B6C}"/>
              </a:ext>
            </a:extLst>
          </p:cNvPr>
          <p:cNvGraphicFramePr/>
          <p:nvPr/>
        </p:nvGraphicFramePr>
        <p:xfrm>
          <a:off x="1929698" y="1043154"/>
          <a:ext cx="9570645" cy="435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Arrow: Pentagon 5">
            <a:extLst>
              <a:ext uri="{FF2B5EF4-FFF2-40B4-BE49-F238E27FC236}">
                <a16:creationId xmlns:a16="http://schemas.microsoft.com/office/drawing/2014/main" id="{58FD1F9A-486F-2B74-4A80-58F27D6A7A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852519" y="3824495"/>
            <a:ext cx="1647824" cy="499238"/>
          </a:xfrm>
          <a:prstGeom prst="homePlat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Redukcja emisji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9EA5E64-F570-899A-8B75-EE283612B544}"/>
              </a:ext>
            </a:extLst>
          </p:cNvPr>
          <p:cNvSpPr/>
          <p:nvPr/>
        </p:nvSpPr>
        <p:spPr>
          <a:xfrm>
            <a:off x="5432920" y="4927735"/>
            <a:ext cx="5686424" cy="252000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Rewizja istniejących konkluzji BAT</a:t>
            </a:r>
            <a:endParaRPr kumimoji="0" lang="en-IE" sz="14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3A57F42-6E01-5B7F-BC40-99D61334686D}"/>
              </a:ext>
            </a:extLst>
          </p:cNvPr>
          <p:cNvSpPr/>
          <p:nvPr/>
        </p:nvSpPr>
        <p:spPr>
          <a:xfrm>
            <a:off x="4089894" y="5203253"/>
            <a:ext cx="7029449" cy="252000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Systemy Zarzadzania Środowiskowego (EMS)</a:t>
            </a:r>
            <a:endParaRPr kumimoji="0" lang="en-IE" sz="14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C8FF54A-7A91-D8BA-FFA3-DCA0A73B0F7D}"/>
              </a:ext>
            </a:extLst>
          </p:cNvPr>
          <p:cNvSpPr/>
          <p:nvPr/>
        </p:nvSpPr>
        <p:spPr>
          <a:xfrm>
            <a:off x="2661145" y="5489710"/>
            <a:ext cx="8458198" cy="252000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Pozostałe wymagania (zawartość pozwoleń udział społeczeństwa, kary)</a:t>
            </a:r>
            <a:endParaRPr kumimoji="0" lang="en-IE" sz="14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95CFFDE-A2E4-8498-07F6-36D6DA40D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172810"/>
              </p:ext>
            </p:extLst>
          </p:nvPr>
        </p:nvGraphicFramePr>
        <p:xfrm>
          <a:off x="345836" y="5819176"/>
          <a:ext cx="10901285" cy="434880"/>
        </p:xfrm>
        <a:graphic>
          <a:graphicData uri="http://schemas.openxmlformats.org/drawingml/2006/table">
            <a:tbl>
              <a:tblPr firstRow="1" firstCol="1"/>
              <a:tblGrid>
                <a:gridCol w="1871602">
                  <a:extLst>
                    <a:ext uri="{9D8B030D-6E8A-4147-A177-3AD203B41FA5}">
                      <a16:colId xmlns:a16="http://schemas.microsoft.com/office/drawing/2014/main" val="2037531621"/>
                    </a:ext>
                  </a:extLst>
                </a:gridCol>
                <a:gridCol w="3574123">
                  <a:extLst>
                    <a:ext uri="{9D8B030D-6E8A-4147-A177-3AD203B41FA5}">
                      <a16:colId xmlns:a16="http://schemas.microsoft.com/office/drawing/2014/main" val="2503777802"/>
                    </a:ext>
                  </a:extLst>
                </a:gridCol>
                <a:gridCol w="5455560">
                  <a:extLst>
                    <a:ext uri="{9D8B030D-6E8A-4147-A177-3AD203B41FA5}">
                      <a16:colId xmlns:a16="http://schemas.microsoft.com/office/drawing/2014/main" val="4230493897"/>
                    </a:ext>
                  </a:extLst>
                </a:gridCol>
              </a:tblGrid>
              <a:tr h="386974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kern="1200" dirty="0">
                          <a:solidFill>
                            <a:schemeClr val="bg2"/>
                          </a:solidFill>
                          <a:latin typeface="+mn-lt"/>
                          <a:ea typeface="ＭＳ Ｐゴシック" pitchFamily="34" charset="-128"/>
                          <a:cs typeface="+mn-cs"/>
                        </a:rPr>
                        <a:t>Portal Emisyjny </a:t>
                      </a:r>
                      <a:r>
                        <a:rPr lang="en-US" sz="1200" kern="1200" dirty="0">
                          <a:solidFill>
                            <a:schemeClr val="bg2"/>
                          </a:solidFill>
                          <a:latin typeface="+mn-lt"/>
                          <a:ea typeface="ＭＳ Ｐゴシック" pitchFamily="34" charset="-128"/>
                          <a:cs typeface="+mn-cs"/>
                        </a:rPr>
                        <a:t>(IEPR)</a:t>
                      </a:r>
                      <a:endParaRPr lang="en-GB" sz="1200" kern="1200" dirty="0">
                        <a:solidFill>
                          <a:schemeClr val="bg2"/>
                        </a:solidFill>
                        <a:latin typeface="+mn-lt"/>
                        <a:ea typeface="ＭＳ Ｐゴシック" pitchFamily="34" charset="-128"/>
                        <a:cs typeface="+mn-cs"/>
                      </a:endParaRPr>
                    </a:p>
                  </a:txBody>
                  <a:tcPr marT="126000" marB="12600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endParaRPr lang="en-GB" sz="1050" dirty="0"/>
                    </a:p>
                  </a:txBody>
                  <a:tcPr marT="126000" marB="126000" anchor="ctr" anchorCtr="1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3415351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BA0E996-DD2A-E707-8212-13E1B6639C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87875" y="5868422"/>
            <a:ext cx="2212731" cy="3894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Określanie zasad</a:t>
            </a: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8FF8D5B4-BBC8-F426-4694-79FA27653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99844" y="5874007"/>
            <a:ext cx="4073768" cy="37782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Uruchomienie i funkcjonowanie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IEPR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EFFC95-69A6-443A-CE33-599AFD9E45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68562" y="5874005"/>
            <a:ext cx="2569553" cy="3800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Implementacja systemu</a:t>
            </a: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Rectangle 121">
            <a:extLst>
              <a:ext uri="{FF2B5EF4-FFF2-40B4-BE49-F238E27FC236}">
                <a16:creationId xmlns:a16="http://schemas.microsoft.com/office/drawing/2014/main" id="{F4F469F0-30C3-BE3E-7082-B4C682E615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84943" y="3291814"/>
            <a:ext cx="5438775" cy="36000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br>
              <a:rPr kumimoji="0" lang="en-IE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</a:br>
            <a:endParaRPr kumimoji="0" lang="en-IE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pl-PL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Do rozważenia: Spalanie H2, Wychwyt CO2</a:t>
            </a:r>
            <a:endParaRPr kumimoji="0" lang="en-IE" sz="12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br>
              <a:rPr kumimoji="0" lang="en-IE" sz="12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apple-system"/>
                <a:ea typeface="+mn-ea"/>
                <a:cs typeface="+mn-cs"/>
                <a:sym typeface="Arial"/>
              </a:rPr>
            </a:br>
            <a:endParaRPr kumimoji="0" lang="en-GB" sz="1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3" name="Arrow: Pentagon 133">
            <a:extLst>
              <a:ext uri="{FF2B5EF4-FFF2-40B4-BE49-F238E27FC236}">
                <a16:creationId xmlns:a16="http://schemas.microsoft.com/office/drawing/2014/main" id="{FC05DABE-D218-9432-A526-78278205B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18969" y="3291813"/>
            <a:ext cx="3381374" cy="360000"/>
          </a:xfrm>
          <a:prstGeom prst="homePlat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Wdrażanie BAT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4" name="Rectangle: Rounded Corners 7">
            <a:extLst>
              <a:ext uri="{FF2B5EF4-FFF2-40B4-BE49-F238E27FC236}">
                <a16:creationId xmlns:a16="http://schemas.microsoft.com/office/drawing/2014/main" id="{65A9F1A5-1EC6-A727-625D-38F31ECCD97D}"/>
              </a:ext>
            </a:extLst>
          </p:cNvPr>
          <p:cNvSpPr/>
          <p:nvPr/>
        </p:nvSpPr>
        <p:spPr>
          <a:xfrm>
            <a:off x="2628199" y="4931966"/>
            <a:ext cx="2804719" cy="232395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pl-PL" sz="1200" b="1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Zmiany zasad tworzenia BREF</a:t>
            </a:r>
            <a:endParaRPr kumimoji="0" lang="en-IE" sz="14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011041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1113</Words>
  <Application>Microsoft Office PowerPoint</Application>
  <PresentationFormat>Panoramiczny</PresentationFormat>
  <Paragraphs>187</Paragraphs>
  <Slides>13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13</vt:i4>
      </vt:variant>
    </vt:vector>
  </HeadingPairs>
  <TitlesOfParts>
    <vt:vector size="20" baseType="lpstr">
      <vt:lpstr>-apple-system</vt:lpstr>
      <vt:lpstr>Aptos</vt:lpstr>
      <vt:lpstr>Arial</vt:lpstr>
      <vt:lpstr>Calibri</vt:lpstr>
      <vt:lpstr>Calibri Light</vt:lpstr>
      <vt:lpstr>Motyw pakietu Office</vt:lpstr>
      <vt:lpstr>Office Theme</vt:lpstr>
      <vt:lpstr> Dyrektywa o emisjach przemysłowych (IED2) Nowe wymagania środowiskowe   20 czerwca 2024 r.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Harmonogram wdrażania nowelizacji IED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Projektowy Technopomiar</dc:creator>
  <cp:lastModifiedBy>Michał Jabłoński</cp:lastModifiedBy>
  <cp:revision>11</cp:revision>
  <dcterms:created xsi:type="dcterms:W3CDTF">2022-09-22T09:23:47Z</dcterms:created>
  <dcterms:modified xsi:type="dcterms:W3CDTF">2024-06-19T07:16:52Z</dcterms:modified>
</cp:coreProperties>
</file>